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2" r:id="rId2"/>
    <p:sldId id="256" r:id="rId3"/>
    <p:sldId id="276" r:id="rId4"/>
    <p:sldId id="285" r:id="rId5"/>
    <p:sldId id="282" r:id="rId6"/>
    <p:sldId id="287" r:id="rId7"/>
    <p:sldId id="288" r:id="rId8"/>
    <p:sldId id="266" r:id="rId9"/>
    <p:sldId id="261" r:id="rId10"/>
    <p:sldId id="289" r:id="rId11"/>
    <p:sldId id="291" r:id="rId12"/>
    <p:sldId id="290" r:id="rId13"/>
    <p:sldId id="263" r:id="rId14"/>
    <p:sldId id="258" r:id="rId15"/>
    <p:sldId id="293" r:id="rId16"/>
    <p:sldId id="294" r:id="rId17"/>
    <p:sldId id="295" r:id="rId18"/>
    <p:sldId id="296" r:id="rId19"/>
    <p:sldId id="297" r:id="rId20"/>
    <p:sldId id="283" r:id="rId21"/>
    <p:sldId id="286" r:id="rId22"/>
    <p:sldId id="284"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76C11"/>
    <a:srgbClr val="F75114"/>
    <a:srgbClr val="604A7B"/>
    <a:srgbClr val="FFFFFF"/>
    <a:srgbClr val="758BA4"/>
    <a:srgbClr val="000000"/>
    <a:srgbClr val="6918C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0663" autoAdjust="0"/>
    <p:restoredTop sz="50280" autoAdjust="0"/>
  </p:normalViewPr>
  <p:slideViewPr>
    <p:cSldViewPr snapToGrid="0" snapToObjects="1">
      <p:cViewPr varScale="1">
        <p:scale>
          <a:sx n="57" d="100"/>
          <a:sy n="57" d="100"/>
        </p:scale>
        <p:origin x="-1784" y="-104"/>
      </p:cViewPr>
      <p:guideLst>
        <p:guide orient="horz" pos="2160"/>
        <p:guide pos="2880"/>
      </p:guideLst>
    </p:cSldViewPr>
  </p:slideViewPr>
  <p:outlineViewPr>
    <p:cViewPr>
      <p:scale>
        <a:sx n="33" d="100"/>
        <a:sy n="33" d="100"/>
      </p:scale>
      <p:origin x="0" y="178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F01AD0-1992-1F41-B22C-A46BCC0DB9CC}" type="datetimeFigureOut">
              <a:rPr lang="en-US" smtClean="0"/>
              <a:t>4/17/15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AA68AC-7C13-5644-B4D3-65B84C3633A1}" type="slidenum">
              <a:rPr lang="en-US" smtClean="0"/>
              <a:t>‹#›</a:t>
            </a:fld>
            <a:endParaRPr lang="en-US"/>
          </a:p>
        </p:txBody>
      </p:sp>
    </p:spTree>
    <p:extLst>
      <p:ext uri="{BB962C8B-B14F-4D97-AF65-F5344CB8AC3E}">
        <p14:creationId xmlns:p14="http://schemas.microsoft.com/office/powerpoint/2010/main" val="883225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C1625-44A9-F74A-98FC-C64D66D3A140}" type="datetimeFigureOut">
              <a:rPr lang="en-US" smtClean="0"/>
              <a:pPr/>
              <a:t>4/17/15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73668-2A4C-9C4E-871F-82DCCEB97A88}" type="slidenum">
              <a:rPr lang="en-US" smtClean="0"/>
              <a:pPr/>
              <a:t>‹#›</a:t>
            </a:fld>
            <a:endParaRPr lang="en-US"/>
          </a:p>
        </p:txBody>
      </p:sp>
    </p:spTree>
    <p:extLst>
      <p:ext uri="{BB962C8B-B14F-4D97-AF65-F5344CB8AC3E}">
        <p14:creationId xmlns:p14="http://schemas.microsoft.com/office/powerpoint/2010/main" val="2624217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hr.umich.edu/loatoolkit/navigator/index.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200000"/>
              </a:lnSpc>
            </a:pPr>
            <a:r>
              <a:rPr lang="en-US" sz="1200" b="1" i="1" kern="1200" dirty="0" smtClean="0">
                <a:solidFill>
                  <a:schemeClr val="tx1"/>
                </a:solidFill>
                <a:effectLst/>
                <a:latin typeface="+mn-lt"/>
                <a:ea typeface="+mn-ea"/>
                <a:cs typeface="+mn-cs"/>
              </a:rPr>
              <a:t>In the 1993-94</a:t>
            </a:r>
            <a:r>
              <a:rPr lang="en-US" sz="1200" b="1" i="1" kern="1200" baseline="0" dirty="0" smtClean="0">
                <a:solidFill>
                  <a:schemeClr val="tx1"/>
                </a:solidFill>
                <a:effectLst/>
                <a:latin typeface="+mn-lt"/>
                <a:ea typeface="+mn-ea"/>
                <a:cs typeface="+mn-cs"/>
              </a:rPr>
              <a:t> academic year,</a:t>
            </a:r>
            <a:endParaRPr lang="en-US" sz="1200" kern="1200" dirty="0" smtClean="0">
              <a:solidFill>
                <a:schemeClr val="tx1"/>
              </a:solidFill>
              <a:effectLst/>
              <a:latin typeface="+mn-lt"/>
              <a:ea typeface="+mn-ea"/>
              <a:cs typeface="+mn-cs"/>
            </a:endParaRPr>
          </a:p>
          <a:p>
            <a:pPr>
              <a:lnSpc>
                <a:spcPct val="200000"/>
              </a:lnSpc>
            </a:pPr>
            <a:r>
              <a:rPr lang="en-US" sz="1200" kern="1200" dirty="0" smtClean="0">
                <a:solidFill>
                  <a:schemeClr val="tx1"/>
                </a:solidFill>
                <a:effectLst/>
                <a:latin typeface="+mn-lt"/>
                <a:ea typeface="+mn-ea"/>
                <a:cs typeface="+mn-cs"/>
              </a:rPr>
              <a:t>President </a:t>
            </a:r>
            <a:r>
              <a:rPr lang="en-US" sz="1200" kern="1200" dirty="0" err="1" smtClean="0">
                <a:solidFill>
                  <a:schemeClr val="tx1"/>
                </a:solidFill>
                <a:effectLst/>
                <a:latin typeface="+mn-lt"/>
                <a:ea typeface="+mn-ea"/>
                <a:cs typeface="+mn-cs"/>
              </a:rPr>
              <a:t>Duderstadt</a:t>
            </a:r>
            <a:r>
              <a:rPr lang="en-US" sz="1200" kern="1200" dirty="0" smtClean="0">
                <a:solidFill>
                  <a:schemeClr val="tx1"/>
                </a:solidFill>
                <a:effectLst/>
                <a:latin typeface="+mn-lt"/>
                <a:ea typeface="+mn-ea"/>
                <a:cs typeface="+mn-cs"/>
              </a:rPr>
              <a:t> officially launched the “Michigan Agenda for Women: Leadership for a New Century.” The goal of the Agenda was to make the University by the year 2000, the leader among American universities in promoting the success of women of diverse backgrounds as faculty, students and staff.</a:t>
            </a:r>
            <a:r>
              <a:rPr lang="en-US" sz="1200" kern="1200" baseline="0" dirty="0" smtClean="0">
                <a:solidFill>
                  <a:schemeClr val="tx1"/>
                </a:solidFill>
                <a:effectLst/>
                <a:latin typeface="+mn-lt"/>
                <a:ea typeface="+mn-ea"/>
                <a:cs typeface="+mn-cs"/>
              </a:rPr>
              <a:t>  Furthermore, UM aimed to become</a:t>
            </a:r>
            <a:r>
              <a:rPr lang="en-US" sz="1200" kern="1200" dirty="0" smtClean="0">
                <a:solidFill>
                  <a:schemeClr val="tx1"/>
                </a:solidFill>
                <a:effectLst/>
                <a:latin typeface="+mn-lt"/>
                <a:ea typeface="+mn-ea"/>
                <a:cs typeface="+mn-cs"/>
              </a:rPr>
              <a:t> the leading institution for the study of women and gender issues. Much of the Agenda for Women was built on recommendations made originally by PACWI.</a:t>
            </a:r>
          </a:p>
          <a:p>
            <a:pPr>
              <a:lnSpc>
                <a:spcPct val="200000"/>
              </a:lnSpc>
            </a:pPr>
            <a:endParaRPr lang="en-US" sz="1200" kern="1200" dirty="0" smtClean="0">
              <a:solidFill>
                <a:schemeClr val="tx1"/>
              </a:solidFill>
              <a:effectLst/>
              <a:latin typeface="+mn-lt"/>
              <a:ea typeface="+mn-ea"/>
              <a:cs typeface="+mn-cs"/>
            </a:endParaRPr>
          </a:p>
          <a:p>
            <a:pPr>
              <a:lnSpc>
                <a:spcPct val="200000"/>
              </a:lnSpc>
            </a:pPr>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such recommendations was the Career Development</a:t>
            </a:r>
            <a:r>
              <a:rPr lang="en-US" sz="1200" kern="1200" baseline="0" dirty="0" smtClean="0">
                <a:solidFill>
                  <a:schemeClr val="tx1"/>
                </a:solidFill>
                <a:effectLst/>
                <a:latin typeface="+mn-lt"/>
                <a:ea typeface="+mn-ea"/>
                <a:cs typeface="+mn-cs"/>
              </a:rPr>
              <a:t> Fund for Women Faculty, which </a:t>
            </a:r>
            <a:r>
              <a:rPr lang="en-US" sz="1200" kern="1200" dirty="0" smtClean="0">
                <a:solidFill>
                  <a:schemeClr val="tx1"/>
                </a:solidFill>
                <a:effectLst/>
                <a:latin typeface="+mn-lt"/>
                <a:ea typeface="+mn-ea"/>
                <a:cs typeface="+mn-cs"/>
              </a:rPr>
              <a:t>supported 40 women faculty members per year with awards of $5,000 each to underwrite scholarship, research, or creative activity. Awards were based on scholarship and service by tenured or tenure–track faculty on the Ann Arbor campus.</a:t>
            </a:r>
          </a:p>
          <a:p>
            <a:pPr>
              <a:lnSpc>
                <a:spcPct val="200000"/>
              </a:lnSpc>
            </a:pPr>
            <a:r>
              <a:rPr lang="en-US" sz="1200" kern="1200" dirty="0" smtClean="0">
                <a:solidFill>
                  <a:schemeClr val="tx1"/>
                </a:solidFill>
                <a:effectLst/>
                <a:latin typeface="+mn-lt"/>
                <a:ea typeface="+mn-ea"/>
                <a:cs typeface="+mn-cs"/>
              </a:rPr>
              <a:t> </a:t>
            </a:r>
          </a:p>
          <a:p>
            <a:pPr>
              <a:lnSpc>
                <a:spcPct val="200000"/>
              </a:lnSpc>
            </a:pPr>
            <a:r>
              <a:rPr lang="en-US" sz="1200" kern="1200" dirty="0" smtClean="0">
                <a:solidFill>
                  <a:schemeClr val="tx1"/>
                </a:solidFill>
                <a:effectLst/>
                <a:latin typeface="+mn-lt"/>
                <a:ea typeface="+mn-ea"/>
                <a:cs typeface="+mn-cs"/>
              </a:rPr>
              <a:t>Also that</a:t>
            </a:r>
            <a:r>
              <a:rPr lang="en-US" sz="1200" kern="1200" baseline="0" dirty="0" smtClean="0">
                <a:solidFill>
                  <a:schemeClr val="tx1"/>
                </a:solidFill>
                <a:effectLst/>
                <a:latin typeface="+mn-lt"/>
                <a:ea typeface="+mn-ea"/>
                <a:cs typeface="+mn-cs"/>
              </a:rPr>
              <a:t> year</a:t>
            </a:r>
            <a:r>
              <a:rPr lang="en-US" sz="1200" kern="1200" dirty="0" smtClean="0">
                <a:solidFill>
                  <a:schemeClr val="tx1"/>
                </a:solidFill>
                <a:effectLst/>
                <a:latin typeface="+mn-lt"/>
                <a:ea typeface="+mn-ea"/>
                <a:cs typeface="+mn-cs"/>
              </a:rPr>
              <a:t>, the President and the Provost announced a plan to create 10 new senior faculty positions, provided departments identify outstanding women to fill them.  Additional positions were to be created after the first 10 were filled.</a:t>
            </a:r>
          </a:p>
          <a:p>
            <a:pPr>
              <a:lnSpc>
                <a:spcPct val="200000"/>
              </a:lnSpc>
            </a:pPr>
            <a:endParaRPr lang="en-US" dirty="0" smtClean="0"/>
          </a:p>
          <a:p>
            <a:pPr>
              <a:lnSpc>
                <a:spcPct val="200000"/>
              </a:lnSpc>
            </a:pPr>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150000"/>
              </a:lnSpc>
            </a:pPr>
            <a:r>
              <a:rPr lang="en-US" u="none" dirty="0" smtClean="0">
                <a:solidFill>
                  <a:schemeClr val="tx1"/>
                </a:solidFill>
                <a:uFill>
                  <a:solidFill>
                    <a:srgbClr val="FF0000"/>
                  </a:solidFill>
                </a:uFill>
              </a:rPr>
              <a:t>I’ll get on</a:t>
            </a:r>
            <a:r>
              <a:rPr lang="en-US" u="none" baseline="0" dirty="0" smtClean="0">
                <a:solidFill>
                  <a:schemeClr val="tx1"/>
                </a:solidFill>
                <a:uFill>
                  <a:solidFill>
                    <a:srgbClr val="FF0000"/>
                  </a:solidFill>
                </a:uFill>
              </a:rPr>
              <a:t> to more specific accomplishments in a minute, but I want us to step back and recognize some of the benefits that came from having an ongoing women’s commission at work over the last 26 years.  [ PARAPHRASE SLIDE BULLETS]</a:t>
            </a:r>
            <a:endParaRPr lang="en-US" u="none" dirty="0" smtClean="0">
              <a:solidFill>
                <a:schemeClr val="tx1"/>
              </a:solidFill>
              <a:uFill>
                <a:solidFill>
                  <a:srgbClr val="FF0000"/>
                </a:solidFill>
              </a:uFill>
            </a:endParaRPr>
          </a:p>
          <a:p>
            <a:pPr>
              <a:lnSpc>
                <a:spcPct val="150000"/>
              </a:lnSpc>
            </a:pPr>
            <a:endParaRPr lang="en-US" u="none" dirty="0" smtClean="0">
              <a:solidFill>
                <a:schemeClr val="tx1"/>
              </a:solidFill>
              <a:uFill>
                <a:solidFill>
                  <a:srgbClr val="FF0000"/>
                </a:solidFill>
              </a:uFill>
            </a:endParaRPr>
          </a:p>
          <a:p>
            <a:pPr>
              <a:lnSpc>
                <a:spcPct val="150000"/>
              </a:lnSpc>
            </a:pPr>
            <a:r>
              <a:rPr lang="en-US" u="none" dirty="0" smtClean="0">
                <a:solidFill>
                  <a:schemeClr val="tx1"/>
                </a:solidFill>
                <a:uFill>
                  <a:solidFill>
                    <a:srgbClr val="FF0000"/>
                  </a:solidFill>
                </a:uFill>
              </a:rPr>
              <a:t>A</a:t>
            </a:r>
            <a:r>
              <a:rPr lang="en-US" u="none" baseline="0" dirty="0" smtClean="0">
                <a:solidFill>
                  <a:schemeClr val="tx1"/>
                </a:solidFill>
                <a:uFill>
                  <a:solidFill>
                    <a:srgbClr val="FF0000"/>
                  </a:solidFill>
                </a:uFill>
              </a:rPr>
              <a:t>n e</a:t>
            </a:r>
            <a:r>
              <a:rPr lang="en-US" u="none" dirty="0" smtClean="0">
                <a:solidFill>
                  <a:schemeClr val="tx1"/>
                </a:solidFill>
                <a:uFill>
                  <a:solidFill>
                    <a:srgbClr val="FF0000"/>
                  </a:solidFill>
                </a:uFill>
              </a:rPr>
              <a:t>xample</a:t>
            </a:r>
            <a:r>
              <a:rPr lang="en-US" u="none" baseline="0" dirty="0" smtClean="0">
                <a:solidFill>
                  <a:schemeClr val="tx1"/>
                </a:solidFill>
                <a:uFill>
                  <a:solidFill>
                    <a:srgbClr val="FF0000"/>
                  </a:solidFill>
                </a:uFill>
              </a:rPr>
              <a:t> of this last point is </a:t>
            </a:r>
            <a:r>
              <a:rPr lang="en-US" u="none" baseline="0" dirty="0" err="1" smtClean="0">
                <a:solidFill>
                  <a:schemeClr val="tx1"/>
                </a:solidFill>
                <a:uFill>
                  <a:solidFill>
                    <a:srgbClr val="FF0000"/>
                  </a:solidFill>
                </a:uFill>
              </a:rPr>
              <a:t>PACWI’s</a:t>
            </a:r>
            <a:r>
              <a:rPr lang="en-US" u="none" baseline="0" dirty="0" smtClean="0">
                <a:solidFill>
                  <a:schemeClr val="tx1"/>
                </a:solidFill>
                <a:uFill>
                  <a:solidFill>
                    <a:srgbClr val="FF0000"/>
                  </a:solidFill>
                </a:uFill>
              </a:rPr>
              <a:t> attention to improvements in policies, information and services to post-docs across U-M.  PACWI first requested a survey of </a:t>
            </a:r>
            <a:r>
              <a:rPr lang="en-US" u="none" baseline="0" dirty="0" err="1" smtClean="0">
                <a:solidFill>
                  <a:schemeClr val="tx1"/>
                </a:solidFill>
                <a:uFill>
                  <a:solidFill>
                    <a:srgbClr val="FF0000"/>
                  </a:solidFill>
                </a:uFill>
              </a:rPr>
              <a:t>postdocs</a:t>
            </a:r>
            <a:r>
              <a:rPr lang="en-US" u="none" baseline="0" dirty="0" smtClean="0">
                <a:solidFill>
                  <a:schemeClr val="tx1"/>
                </a:solidFill>
                <a:uFill>
                  <a:solidFill>
                    <a:srgbClr val="FF0000"/>
                  </a:solidFill>
                </a:uFill>
              </a:rPr>
              <a:t>’ needs in April 2004.  This survey research was conducted and reported some years later through the ADVANCE program.  In 2011, PACWI members followed-up with post docs to assess their awareness of improvements that had been suggested by a high-level </a:t>
            </a:r>
            <a:r>
              <a:rPr lang="en-US" u="none" baseline="0" dirty="0" err="1" smtClean="0">
                <a:solidFill>
                  <a:schemeClr val="tx1"/>
                </a:solidFill>
                <a:uFill>
                  <a:solidFill>
                    <a:srgbClr val="FF0000"/>
                  </a:solidFill>
                </a:uFill>
              </a:rPr>
              <a:t>postdoc</a:t>
            </a:r>
            <a:r>
              <a:rPr lang="en-US" u="none" baseline="0" dirty="0" smtClean="0">
                <a:solidFill>
                  <a:schemeClr val="tx1"/>
                </a:solidFill>
                <a:uFill>
                  <a:solidFill>
                    <a:srgbClr val="FF0000"/>
                  </a:solidFill>
                </a:uFill>
              </a:rPr>
              <a:t> commission.  These </a:t>
            </a:r>
            <a:r>
              <a:rPr lang="en-US" u="none" baseline="0" dirty="0" err="1" smtClean="0">
                <a:solidFill>
                  <a:schemeClr val="tx1"/>
                </a:solidFill>
                <a:uFill>
                  <a:solidFill>
                    <a:srgbClr val="FF0000"/>
                  </a:solidFill>
                </a:uFill>
              </a:rPr>
              <a:t>postdocs</a:t>
            </a:r>
            <a:r>
              <a:rPr lang="en-US" u="none" baseline="0" dirty="0" smtClean="0">
                <a:solidFill>
                  <a:schemeClr val="tx1"/>
                </a:solidFill>
                <a:uFill>
                  <a:solidFill>
                    <a:srgbClr val="FF0000"/>
                  </a:solidFill>
                </a:uFill>
              </a:rPr>
              <a:t> revealed a continued need for clarification of conflicting policy interpretations &amp; better direction to schools/colleges in terms of implementing standard benefits, including minimum salary levels; By PACWI sharing these concerns and collaborating with a number of relevant units, policies and practices were further revised and an updated </a:t>
            </a:r>
            <a:r>
              <a:rPr lang="en-US" u="none" baseline="0" dirty="0" err="1" smtClean="0">
                <a:solidFill>
                  <a:schemeClr val="tx1"/>
                </a:solidFill>
                <a:uFill>
                  <a:solidFill>
                    <a:srgbClr val="FF0000"/>
                  </a:solidFill>
                </a:uFill>
              </a:rPr>
              <a:t>postdoc</a:t>
            </a:r>
            <a:r>
              <a:rPr lang="en-US" u="none" baseline="0" dirty="0" smtClean="0">
                <a:solidFill>
                  <a:schemeClr val="tx1"/>
                </a:solidFill>
                <a:uFill>
                  <a:solidFill>
                    <a:srgbClr val="FF0000"/>
                  </a:solidFill>
                </a:uFill>
              </a:rPr>
              <a:t> manual was published in 2013.</a:t>
            </a:r>
          </a:p>
          <a:p>
            <a:pPr>
              <a:lnSpc>
                <a:spcPct val="150000"/>
              </a:lnSpc>
            </a:pPr>
            <a:endParaRPr lang="en-US" u="none" baseline="0" dirty="0" smtClean="0">
              <a:solidFill>
                <a:schemeClr val="tx1"/>
              </a:solidFill>
              <a:uFill>
                <a:solidFill>
                  <a:srgbClr val="FF0000"/>
                </a:solidFill>
              </a:uFill>
            </a:endParaRPr>
          </a:p>
          <a:p>
            <a:pPr>
              <a:lnSpc>
                <a:spcPct val="150000"/>
              </a:lnSpc>
            </a:pPr>
            <a:r>
              <a:rPr lang="en-US" u="none" baseline="0" dirty="0" smtClean="0">
                <a:solidFill>
                  <a:schemeClr val="tx1"/>
                </a:solidFill>
                <a:uFill>
                  <a:solidFill>
                    <a:srgbClr val="FF0000"/>
                  </a:solidFill>
                </a:uFill>
              </a:rPr>
              <a:t>[ONLY IF ASKED:  Specific recommendations were:</a:t>
            </a:r>
          </a:p>
          <a:p>
            <a:pPr>
              <a:lnSpc>
                <a:spcPct val="150000"/>
              </a:lnSpc>
            </a:pPr>
            <a:r>
              <a:rPr lang="en-US" sz="1200" kern="1200" dirty="0" smtClean="0">
                <a:solidFill>
                  <a:schemeClr val="tx1"/>
                </a:solidFill>
                <a:effectLst/>
                <a:latin typeface="+mn-lt"/>
                <a:ea typeface="+mn-ea"/>
                <a:cs typeface="+mn-cs"/>
              </a:rPr>
              <a:t>Input from key stakeholders serving postdoctoral fellows (“</a:t>
            </a:r>
            <a:r>
              <a:rPr lang="en-US" sz="1200" kern="1200" dirty="0" err="1" smtClean="0">
                <a:solidFill>
                  <a:schemeClr val="tx1"/>
                </a:solidFill>
                <a:effectLst/>
                <a:latin typeface="+mn-lt"/>
                <a:ea typeface="+mn-ea"/>
                <a:cs typeface="+mn-cs"/>
              </a:rPr>
              <a:t>postdocs</a:t>
            </a:r>
            <a:r>
              <a:rPr lang="en-US" sz="1200" kern="1200" dirty="0" smtClean="0">
                <a:solidFill>
                  <a:schemeClr val="tx1"/>
                </a:solidFill>
                <a:effectLst/>
                <a:latin typeface="+mn-lt"/>
                <a:ea typeface="+mn-ea"/>
                <a:cs typeface="+mn-cs"/>
              </a:rPr>
              <a:t>”) was incorporated into a set of PACWI recommendations for the Postdoctoral Advisory Group, President Coleman, chairs of the U-M Postdoctoral Association, and the deans.  Suggestions addressed the need for:</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228600" lvl="0" indent="-228600">
              <a:lnSpc>
                <a:spcPct val="150000"/>
              </a:lnSpc>
              <a:buFont typeface="+mj-lt"/>
              <a:buAutoNum type="arabicPeriod"/>
            </a:pPr>
            <a:r>
              <a:rPr lang="en-US" sz="1200" kern="1200" dirty="0" smtClean="0">
                <a:solidFill>
                  <a:schemeClr val="tx1"/>
                </a:solidFill>
                <a:effectLst/>
                <a:latin typeface="+mn-lt"/>
                <a:ea typeface="+mn-ea"/>
                <a:cs typeface="+mn-cs"/>
              </a:rPr>
              <a:t>Improved mentoring and career development of </a:t>
            </a:r>
            <a:r>
              <a:rPr lang="en-US" sz="1200" kern="1200" dirty="0" err="1" smtClean="0">
                <a:solidFill>
                  <a:schemeClr val="tx1"/>
                </a:solidFill>
                <a:effectLst/>
                <a:latin typeface="+mn-lt"/>
                <a:ea typeface="+mn-ea"/>
                <a:cs typeface="+mn-cs"/>
              </a:rPr>
              <a:t>postdocs</a:t>
            </a:r>
            <a:endParaRPr lang="en-US" sz="1200" kern="1200" dirty="0" smtClean="0">
              <a:solidFill>
                <a:schemeClr val="tx1"/>
              </a:solidFill>
              <a:effectLst/>
              <a:latin typeface="+mn-lt"/>
              <a:ea typeface="+mn-ea"/>
              <a:cs typeface="+mn-cs"/>
            </a:endParaRPr>
          </a:p>
          <a:p>
            <a:pPr marL="228600" lvl="0" indent="-228600">
              <a:lnSpc>
                <a:spcPct val="150000"/>
              </a:lnSpc>
              <a:buFont typeface="+mj-lt"/>
              <a:buAutoNum type="arabicPeriod"/>
            </a:pPr>
            <a:r>
              <a:rPr lang="en-US" sz="1200" kern="1200" dirty="0" smtClean="0">
                <a:solidFill>
                  <a:schemeClr val="tx1"/>
                </a:solidFill>
                <a:effectLst/>
                <a:latin typeface="+mn-lt"/>
                <a:ea typeface="+mn-ea"/>
                <a:cs typeface="+mn-cs"/>
              </a:rPr>
              <a:t>Increased information about resources available to them</a:t>
            </a:r>
          </a:p>
          <a:p>
            <a:pPr marL="228600" lvl="0" indent="-228600">
              <a:lnSpc>
                <a:spcPct val="150000"/>
              </a:lnSpc>
              <a:buFont typeface="+mj-lt"/>
              <a:buAutoNum type="arabicPeriod"/>
            </a:pPr>
            <a:r>
              <a:rPr lang="en-US" sz="1200" kern="1200" dirty="0" smtClean="0">
                <a:solidFill>
                  <a:schemeClr val="tx1"/>
                </a:solidFill>
                <a:effectLst/>
                <a:latin typeface="+mn-lt"/>
                <a:ea typeface="+mn-ea"/>
                <a:cs typeface="+mn-cs"/>
              </a:rPr>
              <a:t>Clarification of their eligibility for sick, extended sick, vacation and unpaid leave under the Family Medical Leave Act </a:t>
            </a:r>
          </a:p>
          <a:p>
            <a:pPr marL="228600" lvl="0" indent="-228600">
              <a:lnSpc>
                <a:spcPct val="150000"/>
              </a:lnSpc>
              <a:buFont typeface="+mj-lt"/>
              <a:buAutoNum type="arabicPeriod"/>
            </a:pPr>
            <a:r>
              <a:rPr lang="en-US" sz="1200" kern="1200" dirty="0" smtClean="0">
                <a:solidFill>
                  <a:schemeClr val="tx1"/>
                </a:solidFill>
                <a:effectLst/>
                <a:latin typeface="+mn-lt"/>
                <a:ea typeface="+mn-ea"/>
                <a:cs typeface="+mn-cs"/>
              </a:rPr>
              <a:t>Provision of paid leave for </a:t>
            </a:r>
            <a:r>
              <a:rPr lang="en-US" sz="1200" kern="1200" dirty="0" err="1" smtClean="0">
                <a:solidFill>
                  <a:schemeClr val="tx1"/>
                </a:solidFill>
                <a:effectLst/>
                <a:latin typeface="+mn-lt"/>
                <a:ea typeface="+mn-ea"/>
                <a:cs typeface="+mn-cs"/>
              </a:rPr>
              <a:t>postdocs</a:t>
            </a:r>
            <a:r>
              <a:rPr lang="en-US" sz="1200" kern="1200" dirty="0" smtClean="0">
                <a:solidFill>
                  <a:schemeClr val="tx1"/>
                </a:solidFill>
                <a:effectLst/>
                <a:latin typeface="+mn-lt"/>
                <a:ea typeface="+mn-ea"/>
                <a:cs typeface="+mn-cs"/>
              </a:rPr>
              <a:t> who bear children </a:t>
            </a:r>
          </a:p>
          <a:p>
            <a:pPr marL="228600" lvl="0" indent="-228600">
              <a:lnSpc>
                <a:spcPct val="150000"/>
              </a:lnSpc>
              <a:buFont typeface="+mj-lt"/>
              <a:buAutoNum type="arabicPeriod"/>
            </a:pPr>
            <a:r>
              <a:rPr lang="en-US" sz="1200" kern="1200" dirty="0" smtClean="0">
                <a:solidFill>
                  <a:schemeClr val="tx1"/>
                </a:solidFill>
                <a:effectLst/>
                <a:latin typeface="+mn-lt"/>
                <a:ea typeface="+mn-ea"/>
                <a:cs typeface="+mn-cs"/>
              </a:rPr>
              <a:t>Salary levels that follow the National Institutes of Health guidelines</a:t>
            </a:r>
          </a:p>
          <a:p>
            <a:pPr marL="228600" lvl="0" indent="-228600">
              <a:lnSpc>
                <a:spcPct val="150000"/>
              </a:lnSpc>
              <a:buFont typeface="+mj-lt"/>
              <a:buAutoNum type="arabicPeriod"/>
            </a:pPr>
            <a:r>
              <a:rPr lang="en-US" sz="1200" kern="1200" dirty="0" smtClean="0">
                <a:solidFill>
                  <a:schemeClr val="tx1"/>
                </a:solidFill>
                <a:effectLst/>
                <a:latin typeface="+mn-lt"/>
                <a:ea typeface="+mn-ea"/>
                <a:cs typeface="+mn-cs"/>
              </a:rPr>
              <a:t>Examination to address issues of particular relevance to international </a:t>
            </a:r>
            <a:r>
              <a:rPr lang="en-US" sz="1200" kern="1200" dirty="0" err="1" smtClean="0">
                <a:solidFill>
                  <a:schemeClr val="tx1"/>
                </a:solidFill>
                <a:effectLst/>
                <a:latin typeface="+mn-lt"/>
                <a:ea typeface="+mn-ea"/>
                <a:cs typeface="+mn-cs"/>
              </a:rPr>
              <a:t>postdocs</a:t>
            </a:r>
            <a:r>
              <a:rPr lang="en-US" sz="1200" kern="1200" dirty="0" smtClean="0">
                <a:solidFill>
                  <a:schemeClr val="tx1"/>
                </a:solidFill>
                <a:effectLst/>
                <a:latin typeface="+mn-lt"/>
                <a:ea typeface="+mn-ea"/>
                <a:cs typeface="+mn-cs"/>
              </a:rPr>
              <a:t>.</a:t>
            </a:r>
          </a:p>
          <a:p>
            <a:pPr>
              <a:lnSpc>
                <a:spcPct val="150000"/>
              </a:lnSpc>
            </a:pPr>
            <a:r>
              <a:rPr lang="en-US" sz="1200" kern="1200" dirty="0" smtClean="0">
                <a:solidFill>
                  <a:schemeClr val="tx1"/>
                </a:solidFill>
                <a:effectLst/>
                <a:latin typeface="+mn-lt"/>
                <a:ea typeface="+mn-ea"/>
                <a:cs typeface="+mn-cs"/>
              </a:rPr>
              <a:t> </a:t>
            </a:r>
          </a:p>
          <a:p>
            <a:pPr>
              <a:lnSpc>
                <a:spcPct val="150000"/>
              </a:lnSpc>
            </a:pPr>
            <a:r>
              <a:rPr lang="en-US" sz="1200" kern="1200" dirty="0" smtClean="0">
                <a:solidFill>
                  <a:schemeClr val="tx1"/>
                </a:solidFill>
                <a:effectLst/>
                <a:latin typeface="+mn-lt"/>
                <a:ea typeface="+mn-ea"/>
                <a:cs typeface="+mn-cs"/>
              </a:rPr>
              <a:t>PACWI developed a “Checklist for Hiring &amp; </a:t>
            </a:r>
            <a:r>
              <a:rPr lang="en-US" sz="1200" kern="1200" dirty="0" err="1" smtClean="0">
                <a:solidFill>
                  <a:schemeClr val="tx1"/>
                </a:solidFill>
                <a:effectLst/>
                <a:latin typeface="+mn-lt"/>
                <a:ea typeface="+mn-ea"/>
                <a:cs typeface="+mn-cs"/>
              </a:rPr>
              <a:t>Onboarding</a:t>
            </a:r>
            <a:r>
              <a:rPr lang="en-US" sz="1200" kern="1200" dirty="0" smtClean="0">
                <a:solidFill>
                  <a:schemeClr val="tx1"/>
                </a:solidFill>
                <a:effectLst/>
                <a:latin typeface="+mn-lt"/>
                <a:ea typeface="+mn-ea"/>
                <a:cs typeface="+mn-cs"/>
              </a:rPr>
              <a:t> of Every U-M Postdoctoral Fellow.”  Included as part of the recommendation package, PACWI suggested the checklist be used across campus so that </a:t>
            </a:r>
            <a:r>
              <a:rPr lang="en-US" sz="1200" kern="1200" dirty="0" err="1" smtClean="0">
                <a:solidFill>
                  <a:schemeClr val="tx1"/>
                </a:solidFill>
                <a:effectLst/>
                <a:latin typeface="+mn-lt"/>
                <a:ea typeface="+mn-ea"/>
                <a:cs typeface="+mn-cs"/>
              </a:rPr>
              <a:t>postdocs</a:t>
            </a:r>
            <a:r>
              <a:rPr lang="en-US" sz="1200" kern="1200" dirty="0" smtClean="0">
                <a:solidFill>
                  <a:schemeClr val="tx1"/>
                </a:solidFill>
                <a:effectLst/>
                <a:latin typeface="+mn-lt"/>
                <a:ea typeface="+mn-ea"/>
                <a:cs typeface="+mn-cs"/>
              </a:rPr>
              <a:t> are oriented and integrated into their units in a comprehensive and consistent fashion.]</a:t>
            </a:r>
          </a:p>
          <a:p>
            <a:pPr>
              <a:lnSpc>
                <a:spcPct val="150000"/>
              </a:lnSpc>
            </a:pPr>
            <a:endParaRPr lang="en-US" u="none" dirty="0" smtClean="0">
              <a:solidFill>
                <a:schemeClr val="tx1"/>
              </a:solidFill>
              <a:uFill>
                <a:solidFill>
                  <a:srgbClr val="FF0000"/>
                </a:solidFill>
              </a:uFill>
            </a:endParaRPr>
          </a:p>
          <a:p>
            <a:pPr>
              <a:lnSpc>
                <a:spcPct val="150000"/>
              </a:lnSpc>
            </a:pPr>
            <a:endParaRPr lang="en-US" u="none" dirty="0" smtClean="0">
              <a:solidFill>
                <a:schemeClr val="tx1"/>
              </a:solidFill>
              <a:uFill>
                <a:solidFill>
                  <a:srgbClr val="FF0000"/>
                </a:solidFill>
              </a:uFill>
            </a:endParaRPr>
          </a:p>
          <a:p>
            <a:pPr>
              <a:lnSpc>
                <a:spcPct val="150000"/>
              </a:lnSpc>
            </a:pPr>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50000"/>
              </a:lnSpc>
            </a:pPr>
            <a:r>
              <a:rPr lang="en-US" baseline="0" dirty="0" smtClean="0"/>
              <a:t>Three e</a:t>
            </a:r>
            <a:r>
              <a:rPr lang="en-US" dirty="0" smtClean="0"/>
              <a:t>xamples</a:t>
            </a:r>
            <a:r>
              <a:rPr lang="en-US" baseline="0" dirty="0" smtClean="0"/>
              <a:t> of </a:t>
            </a:r>
            <a:r>
              <a:rPr lang="en-US" baseline="0" dirty="0" err="1" smtClean="0"/>
              <a:t>PACWI’s</a:t>
            </a:r>
            <a:r>
              <a:rPr lang="en-US" baseline="0" dirty="0" smtClean="0"/>
              <a:t> influence in expanding the breadth and depth of policies over time:</a:t>
            </a:r>
          </a:p>
          <a:p>
            <a:pPr>
              <a:lnSpc>
                <a:spcPct val="150000"/>
              </a:lnSpc>
            </a:pPr>
            <a:endParaRPr lang="en-US" baseline="0" dirty="0" smtClean="0"/>
          </a:p>
          <a:p>
            <a:pPr marL="228600" indent="-228600">
              <a:lnSpc>
                <a:spcPct val="150000"/>
              </a:lnSpc>
              <a:buAutoNum type="arabicPeriod"/>
            </a:pPr>
            <a:r>
              <a:rPr lang="en-US" baseline="0" dirty="0" smtClean="0"/>
              <a:t>Increase in number of paid sick days allowed to be used for family care </a:t>
            </a:r>
            <a:r>
              <a:rPr lang="en-US" u="none" baseline="0" dirty="0" smtClean="0">
                <a:solidFill>
                  <a:schemeClr val="tx1"/>
                </a:solidFill>
                <a:uFill>
                  <a:solidFill>
                    <a:srgbClr val="FF0000"/>
                  </a:solidFill>
                </a:uFill>
              </a:rPr>
              <a:t>(from 3 to 6 in 1999 and from six to all 15 in 2002)  </a:t>
            </a:r>
          </a:p>
          <a:p>
            <a:pPr marL="228600" indent="-228600">
              <a:lnSpc>
                <a:spcPct val="150000"/>
              </a:lnSpc>
              <a:buAutoNum type="arabicPeriod"/>
            </a:pPr>
            <a:endParaRPr lang="en-US" u="none" baseline="0" dirty="0" smtClean="0">
              <a:solidFill>
                <a:schemeClr val="tx1"/>
              </a:solidFill>
              <a:uFill>
                <a:solidFill>
                  <a:srgbClr val="FF0000"/>
                </a:solidFill>
              </a:uFill>
            </a:endParaRPr>
          </a:p>
          <a:p>
            <a:pPr marL="228600" indent="-228600">
              <a:lnSpc>
                <a:spcPct val="150000"/>
              </a:lnSpc>
              <a:buAutoNum type="arabicPeriod"/>
            </a:pPr>
            <a:r>
              <a:rPr lang="en-US" u="none" baseline="0" dirty="0" smtClean="0">
                <a:solidFill>
                  <a:schemeClr val="tx1"/>
                </a:solidFill>
                <a:uFill>
                  <a:solidFill>
                    <a:srgbClr val="FF0000"/>
                  </a:solidFill>
                </a:uFill>
              </a:rPr>
              <a:t>Responding to a longstanding recommendation of PACWI, the University in 2012 increased the number of times faculty may stop the tenure clock for childbearing and dependent care to a minimum of two.  This expanded eligibility—previously only available in policies of LS&amp;A and Engineering – finally became available to all faculty on campus.</a:t>
            </a:r>
          </a:p>
          <a:p>
            <a:pPr>
              <a:lnSpc>
                <a:spcPct val="150000"/>
              </a:lnSpc>
            </a:pPr>
            <a:endParaRPr lang="en-US" u="none" baseline="0" dirty="0" smtClean="0">
              <a:solidFill>
                <a:schemeClr val="tx1"/>
              </a:solidFill>
              <a:uFill>
                <a:solidFill>
                  <a:srgbClr val="FF0000"/>
                </a:solidFill>
              </a:uFill>
            </a:endParaRPr>
          </a:p>
          <a:p>
            <a:pPr marL="228600" indent="-228600">
              <a:lnSpc>
                <a:spcPct val="150000"/>
              </a:lnSpc>
              <a:buAutoNum type="arabicPeriod" startAt="3"/>
            </a:pPr>
            <a:r>
              <a:rPr lang="en-US" u="none" baseline="0" dirty="0" smtClean="0">
                <a:solidFill>
                  <a:schemeClr val="tx1"/>
                </a:solidFill>
                <a:uFill>
                  <a:solidFill>
                    <a:srgbClr val="FF0000"/>
                  </a:solidFill>
                </a:uFill>
              </a:rPr>
              <a:t>Expansion of eligibility for Modified Duties from a faculty policy addressing the need for extended sick leave for childbirth only (1991); to one that </a:t>
            </a:r>
            <a:r>
              <a:rPr lang="en-US" i="1" u="none" baseline="0" dirty="0" smtClean="0">
                <a:solidFill>
                  <a:schemeClr val="tx1"/>
                </a:solidFill>
                <a:uFill>
                  <a:solidFill>
                    <a:srgbClr val="FF0000"/>
                  </a:solidFill>
                </a:uFill>
              </a:rPr>
              <a:t>also</a:t>
            </a:r>
            <a:r>
              <a:rPr lang="en-US" u="none" baseline="0" dirty="0" smtClean="0">
                <a:solidFill>
                  <a:schemeClr val="tx1"/>
                </a:solidFill>
                <a:uFill>
                  <a:solidFill>
                    <a:srgbClr val="FF0000"/>
                  </a:solidFill>
                </a:uFill>
              </a:rPr>
              <a:t> provided teaching relief for faculty parents of any gender in order to adjust to the demands of a new child (either newborn or adopted) (2005); to one that recognized the need for student parents to receive parental accommodation. Rackham’s student policy adopted in 2008 was based upon a policy recommended by PACWI.</a:t>
            </a:r>
          </a:p>
          <a:p>
            <a:pPr marL="228600" marR="0" indent="-228600" algn="l" defTabSz="457200" rtl="0" eaLnBrk="1" fontAlgn="auto" latinLnBrk="0" hangingPunct="1">
              <a:lnSpc>
                <a:spcPct val="15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B473668-2A4C-9C4E-871F-82DCCEB97A8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nSpc>
                <a:spcPts val="1940"/>
              </a:lnSpc>
            </a:pPr>
            <a:r>
              <a:rPr lang="en-US" dirty="0" smtClean="0"/>
              <a:t>GRTW:  </a:t>
            </a:r>
            <a:r>
              <a:rPr lang="en-US" sz="1200" kern="1200" dirty="0" smtClean="0">
                <a:solidFill>
                  <a:schemeClr val="tx1"/>
                </a:solidFill>
                <a:effectLst/>
                <a:latin typeface="+mn-lt"/>
                <a:ea typeface="+mn-ea"/>
                <a:cs typeface="+mn-cs"/>
              </a:rPr>
              <a:t>Working with Human Resources management in </a:t>
            </a:r>
            <a:r>
              <a:rPr lang="en-US" sz="1200" kern="1200" dirty="0" err="1" smtClean="0">
                <a:solidFill>
                  <a:schemeClr val="tx1"/>
                </a:solidFill>
                <a:effectLst/>
                <a:latin typeface="+mn-lt"/>
                <a:ea typeface="+mn-ea"/>
                <a:cs typeface="+mn-cs"/>
              </a:rPr>
              <a:t>UM’s</a:t>
            </a:r>
            <a:r>
              <a:rPr lang="en-US" sz="1200" kern="1200" dirty="0" smtClean="0">
                <a:solidFill>
                  <a:schemeClr val="tx1"/>
                </a:solidFill>
                <a:effectLst/>
                <a:latin typeface="+mn-lt"/>
                <a:ea typeface="+mn-ea"/>
                <a:cs typeface="+mn-cs"/>
              </a:rPr>
              <a:t> Business and Finance division</a:t>
            </a:r>
            <a:r>
              <a:rPr lang="en-US" sz="1200" kern="1200" baseline="0" dirty="0" smtClean="0">
                <a:solidFill>
                  <a:schemeClr val="tx1"/>
                </a:solidFill>
                <a:effectLst/>
                <a:latin typeface="+mn-lt"/>
                <a:ea typeface="+mn-ea"/>
                <a:cs typeface="+mn-cs"/>
              </a:rPr>
              <a:t> between 2006 and 2008</a:t>
            </a:r>
            <a:r>
              <a:rPr lang="en-US" sz="1200" kern="1200" dirty="0" smtClean="0">
                <a:solidFill>
                  <a:schemeClr val="tx1"/>
                </a:solidFill>
                <a:effectLst/>
                <a:latin typeface="+mn-lt"/>
                <a:ea typeface="+mn-ea"/>
                <a:cs typeface="+mn-cs"/>
              </a:rPr>
              <a:t>, PACWI</a:t>
            </a:r>
            <a:r>
              <a:rPr lang="en-US" sz="1200" kern="1200" baseline="0" dirty="0" smtClean="0">
                <a:solidFill>
                  <a:schemeClr val="tx1"/>
                </a:solidFill>
                <a:effectLst/>
                <a:latin typeface="+mn-lt"/>
                <a:ea typeface="+mn-ea"/>
                <a:cs typeface="+mn-cs"/>
              </a:rPr>
              <a:t> staff played an important role in modifying</a:t>
            </a:r>
            <a:r>
              <a:rPr lang="en-US" sz="1200" kern="1200" dirty="0" smtClean="0">
                <a:solidFill>
                  <a:schemeClr val="tx1"/>
                </a:solidFill>
                <a:effectLst/>
                <a:latin typeface="+mn-lt"/>
                <a:ea typeface="+mn-ea"/>
                <a:cs typeface="+mn-cs"/>
              </a:rPr>
              <a:t> an existing B &amp; F policy to make it easier for interested staff and their supervisors to arrange short-term, part-time appointments following the birth or adoption of a child. They helped develop procedural guidelines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training materials</a:t>
            </a:r>
            <a:r>
              <a:rPr lang="en-US" dirty="0" smtClean="0">
                <a:effectLst/>
              </a:rPr>
              <a:t> to assist in implementing the policy.  A key provision</a:t>
            </a:r>
            <a:r>
              <a:rPr lang="en-US" baseline="0" dirty="0" smtClean="0">
                <a:effectLst/>
              </a:rPr>
              <a:t> of this Gradual Return to Work arrangement was the</a:t>
            </a:r>
            <a:r>
              <a:rPr lang="en-US" i="1" baseline="0" dirty="0" smtClean="0">
                <a:effectLst/>
              </a:rPr>
              <a:t> presumption that it would be </a:t>
            </a:r>
            <a:r>
              <a:rPr lang="en-US" baseline="0" dirty="0" smtClean="0">
                <a:effectLst/>
              </a:rPr>
              <a:t>approved by the manager unless there was a clear and documentable reason why the arrangement was not in the business interest of the unit. This took the onus off of individual staff members to justify a flexible work arrangement as if it were a special exception.</a:t>
            </a:r>
          </a:p>
          <a:p>
            <a:pPr>
              <a:lnSpc>
                <a:spcPts val="1940"/>
              </a:lnSpc>
            </a:pPr>
            <a:endParaRPr lang="en-US" dirty="0" smtClean="0"/>
          </a:p>
          <a:p>
            <a:pPr marL="0" marR="0" indent="0" algn="l" defTabSz="457200" rtl="0" eaLnBrk="1" fontAlgn="auto" latinLnBrk="0" hangingPunct="1">
              <a:lnSpc>
                <a:spcPts val="1940"/>
              </a:lnSpc>
              <a:spcBef>
                <a:spcPts val="0"/>
              </a:spcBef>
              <a:spcAft>
                <a:spcPts val="0"/>
              </a:spcAft>
              <a:buClrTx/>
              <a:buSzTx/>
              <a:buFontTx/>
              <a:buNone/>
              <a:tabLst/>
              <a:defRPr/>
            </a:pPr>
            <a:r>
              <a:rPr lang="en-US" dirty="0" smtClean="0"/>
              <a:t>Leaves of Absence Tool Kit:</a:t>
            </a:r>
          </a:p>
          <a:p>
            <a:pPr marL="0" marR="0" indent="0" algn="l" defTabSz="457200" rtl="0" eaLnBrk="1" fontAlgn="auto" latinLnBrk="0" hangingPunct="1">
              <a:lnSpc>
                <a:spcPts val="1940"/>
              </a:lnSpc>
              <a:spcBef>
                <a:spcPts val="0"/>
              </a:spcBef>
              <a:spcAft>
                <a:spcPts val="0"/>
              </a:spcAft>
              <a:buClrTx/>
              <a:buSzTx/>
              <a:buFontTx/>
              <a:buNone/>
              <a:tabLst/>
              <a:defRPr/>
            </a:pPr>
            <a:r>
              <a:rPr lang="en-US" dirty="0" smtClean="0"/>
              <a:t>Another work-life initiative led by a PACWI member was Dr. Tim Johnson’s work</a:t>
            </a:r>
            <a:r>
              <a:rPr lang="en-US" sz="1200" kern="1200" dirty="0" smtClean="0">
                <a:solidFill>
                  <a:schemeClr val="tx1"/>
                </a:solidFill>
                <a:effectLst/>
                <a:latin typeface="+mn-lt"/>
                <a:ea typeface="+mn-ea"/>
                <a:cs typeface="+mn-cs"/>
              </a:rPr>
              <a:t> with other UM obstetricians to start making the medical recommendation that new mothers take 12 weeks of maternity leave, rather than 8.  This decision was based on medical science</a:t>
            </a:r>
            <a:r>
              <a:rPr lang="en-US" sz="1200" kern="1200" baseline="0" dirty="0" smtClean="0">
                <a:solidFill>
                  <a:schemeClr val="tx1"/>
                </a:solidFill>
                <a:effectLst/>
                <a:latin typeface="+mn-lt"/>
                <a:ea typeface="+mn-ea"/>
                <a:cs typeface="+mn-cs"/>
              </a:rPr>
              <a:t> and experience in other countries demonstrating the benefits to mothers, infants, and workplaces of longer maternity</a:t>
            </a:r>
            <a:r>
              <a:rPr lang="en-US" sz="1200" kern="1200" dirty="0" smtClean="0">
                <a:solidFill>
                  <a:schemeClr val="tx1"/>
                </a:solidFill>
                <a:effectLst/>
                <a:latin typeface="+mn-lt"/>
                <a:ea typeface="+mn-ea"/>
                <a:cs typeface="+mn-cs"/>
              </a:rPr>
              <a:t> leaves.</a:t>
            </a:r>
          </a:p>
          <a:p>
            <a:pPr marL="0" marR="0" indent="0" algn="l" defTabSz="457200" rtl="0" eaLnBrk="1" fontAlgn="auto" latinLnBrk="0" hangingPunct="1">
              <a:lnSpc>
                <a:spcPts val="194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ts val="194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 University</a:t>
            </a:r>
            <a:r>
              <a:rPr lang="en-US" sz="1200" kern="1200" baseline="0" dirty="0" smtClean="0">
                <a:solidFill>
                  <a:schemeClr val="tx1"/>
                </a:solidFill>
                <a:effectLst/>
                <a:latin typeface="+mn-lt"/>
                <a:ea typeface="+mn-ea"/>
                <a:cs typeface="+mn-cs"/>
              </a:rPr>
              <a:t> was not willing to </a:t>
            </a:r>
            <a:r>
              <a:rPr lang="en-US" sz="1200" kern="1200" dirty="0" smtClean="0">
                <a:solidFill>
                  <a:schemeClr val="tx1"/>
                </a:solidFill>
                <a:effectLst/>
                <a:latin typeface="+mn-lt"/>
                <a:ea typeface="+mn-ea"/>
                <a:cs typeface="+mn-cs"/>
              </a:rPr>
              <a:t>extended sick leave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beyond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6-8 weeks typically</a:t>
            </a:r>
            <a:r>
              <a:rPr lang="en-US" sz="1200" kern="1200" baseline="0" dirty="0" smtClean="0">
                <a:solidFill>
                  <a:schemeClr val="tx1"/>
                </a:solidFill>
                <a:effectLst/>
                <a:latin typeface="+mn-lt"/>
                <a:ea typeface="+mn-ea"/>
                <a:cs typeface="+mn-cs"/>
              </a:rPr>
              <a:t> recommended following childbirth, it did respond to </a:t>
            </a:r>
            <a:r>
              <a:rPr lang="en-US" sz="1200" kern="1200" baseline="0" dirty="0" err="1" smtClean="0">
                <a:solidFill>
                  <a:schemeClr val="tx1"/>
                </a:solidFill>
                <a:effectLst/>
                <a:latin typeface="+mn-lt"/>
                <a:ea typeface="+mn-ea"/>
                <a:cs typeface="+mn-cs"/>
              </a:rPr>
              <a:t>PACWI’s</a:t>
            </a:r>
            <a:r>
              <a:rPr lang="en-US" sz="1200" kern="1200" baseline="0" dirty="0" smtClean="0">
                <a:solidFill>
                  <a:schemeClr val="tx1"/>
                </a:solidFill>
                <a:effectLst/>
                <a:latin typeface="+mn-lt"/>
                <a:ea typeface="+mn-ea"/>
                <a:cs typeface="+mn-cs"/>
              </a:rPr>
              <a:t> request for improved information about leaves</a:t>
            </a:r>
            <a:r>
              <a:rPr lang="en-US" sz="1200" kern="1200" dirty="0" smtClean="0">
                <a:solidFill>
                  <a:schemeClr val="tx1"/>
                </a:solidFill>
                <a:effectLst/>
                <a:latin typeface="+mn-lt"/>
                <a:ea typeface="+mn-ea"/>
                <a:cs typeface="+mn-cs"/>
              </a:rPr>
              <a:t>. As part of its new Leave of Absence Toolkit, Human</a:t>
            </a:r>
            <a:r>
              <a:rPr lang="en-US" sz="1200" kern="1200" baseline="0" dirty="0" smtClean="0">
                <a:solidFill>
                  <a:schemeClr val="tx1"/>
                </a:solidFill>
                <a:effectLst/>
                <a:latin typeface="+mn-lt"/>
                <a:ea typeface="+mn-ea"/>
                <a:cs typeface="+mn-cs"/>
              </a:rPr>
              <a:t> Resources created resources</a:t>
            </a:r>
            <a:r>
              <a:rPr lang="en-US" sz="1200" kern="1200" dirty="0" smtClean="0">
                <a:solidFill>
                  <a:schemeClr val="tx1"/>
                </a:solidFill>
                <a:effectLst/>
                <a:latin typeface="+mn-lt"/>
                <a:ea typeface="+mn-ea"/>
                <a:cs typeface="+mn-cs"/>
              </a:rPr>
              <a:t> aimed at both supervisors and employees that explained the role of Work Connections and offered ideas for extending the amount of time off post-delivery. </a:t>
            </a:r>
          </a:p>
          <a:p>
            <a:pPr marL="0" marR="0" indent="0" algn="l" defTabSz="457200" rtl="0" eaLnBrk="1" fontAlgn="auto" latinLnBrk="0" hangingPunct="1">
              <a:lnSpc>
                <a:spcPts val="194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[IF MORE DETAIL REQUESTED: </a:t>
            </a:r>
            <a:r>
              <a:rPr lang="en-US" sz="1200" kern="1200" baseline="0" dirty="0" smtClean="0">
                <a:solidFill>
                  <a:schemeClr val="tx1"/>
                </a:solidFill>
                <a:effectLst/>
                <a:latin typeface="+mn-lt"/>
                <a:ea typeface="+mn-ea"/>
                <a:cs typeface="+mn-cs"/>
              </a:rPr>
              <a:t> In addition, a</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Time-Off Navigator</a:t>
            </a:r>
            <a:r>
              <a:rPr lang="en-US" sz="1200" kern="1200" dirty="0" smtClean="0">
                <a:solidFill>
                  <a:schemeClr val="tx1"/>
                </a:solidFill>
                <a:effectLst/>
                <a:latin typeface="+mn-lt"/>
                <a:ea typeface="+mn-ea"/>
                <a:cs typeface="+mn-cs"/>
              </a:rPr>
              <a:t> showed a person’s eligibility for various forms of time off based on job title and years of service.]</a:t>
            </a:r>
            <a:endParaRPr lang="en-US" dirty="0" smtClean="0"/>
          </a:p>
          <a:p>
            <a:pPr>
              <a:lnSpc>
                <a:spcPts val="1940"/>
              </a:lnSpc>
            </a:pPr>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200000"/>
              </a:lnSpc>
            </a:pPr>
            <a:r>
              <a:rPr lang="en-US" dirty="0" err="1" smtClean="0"/>
              <a:t>PACWI’s</a:t>
            </a:r>
            <a:r>
              <a:rPr lang="en-US" dirty="0" smtClean="0"/>
              <a:t> advocacy has always supported greater transparency of information</a:t>
            </a:r>
            <a:r>
              <a:rPr lang="en-US" baseline="0" dirty="0" smtClean="0"/>
              <a:t> and processes.  For example, PACWI asked a new president Lee Bollinger in 1997 to consider having negative tenure decisions be reviewed at the next level, as an additional check on the fairness of tenure decision making.  This change was made the following year under Provost Nancy Cantor.</a:t>
            </a:r>
          </a:p>
          <a:p>
            <a:pPr>
              <a:lnSpc>
                <a:spcPct val="200000"/>
              </a:lnSpc>
            </a:pPr>
            <a:endParaRPr lang="en-US" baseline="0" dirty="0" smtClean="0"/>
          </a:p>
          <a:p>
            <a:pPr>
              <a:lnSpc>
                <a:spcPct val="200000"/>
              </a:lnSpc>
            </a:pPr>
            <a:r>
              <a:rPr lang="en-US" baseline="0" dirty="0" smtClean="0"/>
              <a:t>A review of faculty salary levels was also initiated at </a:t>
            </a:r>
            <a:r>
              <a:rPr lang="en-US" baseline="0" dirty="0" err="1" smtClean="0"/>
              <a:t>PACWI’s</a:t>
            </a:r>
            <a:r>
              <a:rPr lang="en-US" baseline="0" dirty="0" smtClean="0"/>
              <a:t> urging, resulting in salary adjustments being made for a number of women.     (The study began in the 1999-2000 academic year and was completed in 2001.)</a:t>
            </a:r>
          </a:p>
          <a:p>
            <a:pPr>
              <a:lnSpc>
                <a:spcPct val="200000"/>
              </a:lnSpc>
            </a:pPr>
            <a:endParaRPr lang="en-US" baseline="0" dirty="0" smtClean="0"/>
          </a:p>
          <a:p>
            <a:pPr marL="0" marR="0" indent="0" algn="l" defTabSz="457200" rtl="0" eaLnBrk="1" fontAlgn="auto" latinLnBrk="0" hangingPunct="1">
              <a:lnSpc>
                <a:spcPct val="200000"/>
              </a:lnSpc>
              <a:spcBef>
                <a:spcPts val="0"/>
              </a:spcBef>
              <a:spcAft>
                <a:spcPts val="0"/>
              </a:spcAft>
              <a:buClrTx/>
              <a:buSzTx/>
              <a:buFontTx/>
              <a:buNone/>
              <a:tabLst/>
              <a:defRPr/>
            </a:pPr>
            <a:r>
              <a:rPr lang="en-US" baseline="0" dirty="0" smtClean="0"/>
              <a:t>Redesign of the job classification system by HR.  PACWI urged collection of institutional and unit-based data in order to support equitable classification and pay decisions. </a:t>
            </a:r>
            <a:r>
              <a:rPr lang="en-US" sz="1200" kern="1200" dirty="0" smtClean="0">
                <a:solidFill>
                  <a:schemeClr val="tx1"/>
                </a:solidFill>
                <a:effectLst/>
                <a:latin typeface="+mn-lt"/>
                <a:ea typeface="+mn-ea"/>
                <a:cs typeface="+mn-cs"/>
              </a:rPr>
              <a:t>Commission members were invited to be part of the policy committee informing Human Resource's classification redesign project. </a:t>
            </a:r>
            <a:endParaRPr lang="en-US" baseline="0" dirty="0" smtClean="0"/>
          </a:p>
          <a:p>
            <a:pPr>
              <a:lnSpc>
                <a:spcPct val="200000"/>
              </a:lnSpc>
            </a:pPr>
            <a:endParaRPr lang="en-US" baseline="0" dirty="0" smtClean="0"/>
          </a:p>
          <a:p>
            <a:pPr>
              <a:lnSpc>
                <a:spcPct val="200000"/>
              </a:lnSpc>
            </a:pPr>
            <a:r>
              <a:rPr lang="en-US" sz="1200" kern="1200" dirty="0" smtClean="0">
                <a:solidFill>
                  <a:schemeClr val="tx1"/>
                </a:solidFill>
                <a:effectLst/>
                <a:latin typeface="+mn-lt"/>
                <a:ea typeface="+mn-ea"/>
                <a:cs typeface="+mn-cs"/>
              </a:rPr>
              <a:t>In 2013, Commission members shared their concern that the Administrative</a:t>
            </a:r>
            <a:r>
              <a:rPr lang="en-US" sz="1200" kern="1200" baseline="0" dirty="0" smtClean="0">
                <a:solidFill>
                  <a:schemeClr val="tx1"/>
                </a:solidFill>
                <a:effectLst/>
                <a:latin typeface="+mn-lt"/>
                <a:ea typeface="+mn-ea"/>
                <a:cs typeface="+mn-cs"/>
              </a:rPr>
              <a:t> Services Transformation </a:t>
            </a:r>
            <a:r>
              <a:rPr lang="en-US" sz="1200" kern="1200" dirty="0" smtClean="0">
                <a:solidFill>
                  <a:schemeClr val="tx1"/>
                </a:solidFill>
                <a:effectLst/>
                <a:latin typeface="+mn-lt"/>
                <a:ea typeface="+mn-ea"/>
                <a:cs typeface="+mn-cs"/>
              </a:rPr>
              <a:t>effort might disproportionately disadvantage women and people of color. In the end, no positions were lost as the result of AST.</a:t>
            </a:r>
            <a:r>
              <a:rPr lang="en-US" dirty="0" smtClean="0">
                <a:effectLst/>
              </a:rPr>
              <a:t> </a:t>
            </a:r>
            <a:endParaRPr lang="en-US" baseline="0" dirty="0" smtClean="0"/>
          </a:p>
          <a:p>
            <a:pPr>
              <a:lnSpc>
                <a:spcPct val="200000"/>
              </a:lnSpc>
            </a:pPr>
            <a:endParaRPr lang="en-US" baseline="0" dirty="0" smtClean="0"/>
          </a:p>
          <a:p>
            <a:pPr>
              <a:lnSpc>
                <a:spcPct val="200000"/>
              </a:lnSpc>
            </a:pPr>
            <a:endParaRPr lang="en-US" baseline="0" dirty="0" smtClean="0"/>
          </a:p>
          <a:p>
            <a:pPr>
              <a:lnSpc>
                <a:spcPct val="200000"/>
              </a:lnSpc>
            </a:pPr>
            <a:endParaRPr lang="en-US" u="none" baseline="0" dirty="0" smtClean="0">
              <a:solidFill>
                <a:schemeClr val="tx1"/>
              </a:solidFill>
              <a:uFill>
                <a:solidFill>
                  <a:srgbClr val="FF0000"/>
                </a:solidFill>
              </a:uFill>
            </a:endParaRPr>
          </a:p>
          <a:p>
            <a:pPr>
              <a:lnSpc>
                <a:spcPct val="200000"/>
              </a:lnSpc>
            </a:pPr>
            <a:endParaRPr lang="en-US" u="none" baseline="0" dirty="0" smtClean="0">
              <a:solidFill>
                <a:schemeClr val="tx1"/>
              </a:solidFill>
              <a:uFill>
                <a:solidFill>
                  <a:srgbClr val="FF0000"/>
                </a:solidFill>
              </a:uFill>
            </a:endParaRPr>
          </a:p>
          <a:p>
            <a:pPr>
              <a:lnSpc>
                <a:spcPct val="200000"/>
              </a:lnSpc>
            </a:pPr>
            <a:endParaRPr lang="en-US" dirty="0" smtClean="0"/>
          </a:p>
          <a:p>
            <a:pPr>
              <a:lnSpc>
                <a:spcPct val="200000"/>
              </a:lnSpc>
            </a:pPr>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200000"/>
              </a:lnSpc>
            </a:pPr>
            <a:r>
              <a:rPr lang="en-US" baseline="0" dirty="0" smtClean="0"/>
              <a:t>Other Commission recommendations that benefited staff included…</a:t>
            </a:r>
          </a:p>
          <a:p>
            <a:pPr>
              <a:lnSpc>
                <a:spcPct val="200000"/>
              </a:lnSpc>
            </a:pPr>
            <a:endParaRPr lang="en-US" baseline="0" dirty="0" smtClean="0"/>
          </a:p>
          <a:p>
            <a:pPr>
              <a:lnSpc>
                <a:spcPct val="200000"/>
              </a:lnSpc>
            </a:pPr>
            <a:r>
              <a:rPr lang="en-US" baseline="0" dirty="0" smtClean="0"/>
              <a:t>The additional salary increment given to lower paid staff by Provost Nancy Cantor for three years in a row (1998-2000).  The Provost mentioned the issue again in a 2002 budget letter encouraging units to do what they could to elevate pay for low-paid staff.</a:t>
            </a:r>
          </a:p>
          <a:p>
            <a:pPr>
              <a:lnSpc>
                <a:spcPct val="200000"/>
              </a:lnSpc>
            </a:pPr>
            <a:endParaRPr lang="en-US" baseline="0" dirty="0" smtClean="0"/>
          </a:p>
          <a:p>
            <a:pPr marL="0" marR="0" indent="0" algn="l" defTabSz="4572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PACWI members successfully advocated for the inclusion of staff members on the presidential search committee that ultimately selected Lee Bollinger.</a:t>
            </a:r>
            <a:endParaRPr lang="en-US" baseline="0" dirty="0" smtClean="0"/>
          </a:p>
          <a:p>
            <a:pPr>
              <a:lnSpc>
                <a:spcPct val="200000"/>
              </a:lnSpc>
            </a:pPr>
            <a:endParaRPr lang="en-US" baseline="0" dirty="0" smtClean="0"/>
          </a:p>
          <a:p>
            <a:pPr>
              <a:lnSpc>
                <a:spcPct val="200000"/>
              </a:lnSpc>
            </a:pPr>
            <a:r>
              <a:rPr lang="en-US" baseline="0" dirty="0" smtClean="0"/>
              <a:t>Also that year, </a:t>
            </a:r>
            <a:r>
              <a:rPr lang="en-US" sz="1200" kern="1200" dirty="0" smtClean="0">
                <a:solidFill>
                  <a:schemeClr val="tx1"/>
                </a:solidFill>
                <a:effectLst/>
                <a:latin typeface="+mn-lt"/>
                <a:ea typeface="+mn-ea"/>
                <a:cs typeface="+mn-cs"/>
              </a:rPr>
              <a:t>In recognition of the disproportionate rate at which women are hired as lecturers rather than tenure-track faculty, PACWI worked successfully toward the implementation of the Career Development Fund for Lecturers.</a:t>
            </a:r>
          </a:p>
          <a:p>
            <a:pPr>
              <a:lnSpc>
                <a:spcPct val="200000"/>
              </a:lnSpc>
            </a:pPr>
            <a:endParaRPr lang="en-US" baseline="0" dirty="0" smtClean="0"/>
          </a:p>
          <a:p>
            <a:pPr>
              <a:lnSpc>
                <a:spcPct val="200000"/>
              </a:lnSpc>
            </a:pPr>
            <a:r>
              <a:rPr lang="en-US" baseline="0" dirty="0" smtClean="0"/>
              <a:t>In 2000,</a:t>
            </a:r>
            <a:r>
              <a:rPr lang="en-US" sz="1200" kern="1200" dirty="0" smtClean="0">
                <a:solidFill>
                  <a:schemeClr val="tx1"/>
                </a:solidFill>
                <a:effectLst/>
                <a:latin typeface="+mn-lt"/>
                <a:ea typeface="+mn-ea"/>
                <a:cs typeface="+mn-cs"/>
              </a:rPr>
              <a:t> Provost Cantor changed the staff tuition support program from reimbursement to prospective payment, thus making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continuing</a:t>
            </a:r>
            <a:r>
              <a:rPr lang="en-US" sz="1200" kern="1200" baseline="0" dirty="0" smtClean="0">
                <a:solidFill>
                  <a:schemeClr val="tx1"/>
                </a:solidFill>
                <a:effectLst/>
                <a:latin typeface="+mn-lt"/>
                <a:ea typeface="+mn-ea"/>
                <a:cs typeface="+mn-cs"/>
              </a:rPr>
              <a:t> education more accessible to lower income staff.  The amount of tuition stipend was also increased.</a:t>
            </a:r>
            <a:endParaRPr lang="en-US" baseline="0" dirty="0" smtClean="0"/>
          </a:p>
          <a:p>
            <a:pPr>
              <a:lnSpc>
                <a:spcPct val="200000"/>
              </a:lnSpc>
            </a:pPr>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Commission</a:t>
            </a:r>
            <a:r>
              <a:rPr lang="en-US" sz="1200" kern="1200" baseline="0" dirty="0" smtClean="0">
                <a:solidFill>
                  <a:schemeClr val="tx1"/>
                </a:solidFill>
                <a:effectLst/>
                <a:latin typeface="+mn-lt"/>
                <a:ea typeface="+mn-ea"/>
                <a:cs typeface="+mn-cs"/>
              </a:rPr>
              <a:t> played a vital role in initiating many different safety policies and initiatives over the years:</a:t>
            </a:r>
          </a:p>
          <a:p>
            <a:pPr marL="0" marR="0" indent="0" algn="l" defTabSz="457200" rtl="0" eaLnBrk="1" fontAlgn="auto" latinLnBrk="0" hangingPunct="1">
              <a:lnSpc>
                <a:spcPct val="2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its earliest efforts was when PACWI brought to the attention of the President the fear experienced by women students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walking on campus late at night.</a:t>
            </a:r>
            <a:r>
              <a:rPr lang="en-US" sz="1200" kern="1200" baseline="0" dirty="0" smtClean="0">
                <a:solidFill>
                  <a:schemeClr val="tx1"/>
                </a:solidFill>
                <a:effectLst/>
                <a:latin typeface="+mn-lt"/>
                <a:ea typeface="+mn-ea"/>
                <a:cs typeface="+mn-cs"/>
              </a:rPr>
              <a:t>  This was </a:t>
            </a:r>
            <a:r>
              <a:rPr lang="en-US" sz="1200" kern="1200" dirty="0" smtClean="0">
                <a:solidFill>
                  <a:schemeClr val="tx1"/>
                </a:solidFill>
                <a:effectLst/>
                <a:latin typeface="+mn-lt"/>
                <a:ea typeface="+mn-ea"/>
                <a:cs typeface="+mn-cs"/>
              </a:rPr>
              <a:t>especially challenging for graduate students who lived off campus because there was no parking available to them that was close to their laboratories or other workplaces.  As a result of the</a:t>
            </a:r>
            <a:r>
              <a:rPr lang="en-US" sz="1200" kern="1200" baseline="0" dirty="0" smtClean="0">
                <a:solidFill>
                  <a:schemeClr val="tx1"/>
                </a:solidFill>
                <a:effectLst/>
                <a:latin typeface="+mn-lt"/>
                <a:ea typeface="+mn-ea"/>
                <a:cs typeface="+mn-cs"/>
              </a:rPr>
              <a:t> issue being raised</a:t>
            </a:r>
            <a:r>
              <a:rPr lang="en-US" sz="1200" kern="1200" dirty="0" smtClean="0">
                <a:solidFill>
                  <a:schemeClr val="tx1"/>
                </a:solidFill>
                <a:effectLst/>
                <a:latin typeface="+mn-lt"/>
                <a:ea typeface="+mn-ea"/>
                <a:cs typeface="+mn-cs"/>
              </a:rPr>
              <a:t>, most campus parking lots and structures were opened for free parking after 6:00 p.m.</a:t>
            </a:r>
          </a:p>
          <a:p>
            <a:pPr marL="0" marR="0" indent="0" algn="l" defTabSz="457200" rtl="0" eaLnBrk="1" fontAlgn="auto" latinLnBrk="0" hangingPunct="1">
              <a:lnSpc>
                <a:spcPct val="2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Other initiatives</a:t>
            </a:r>
            <a:r>
              <a:rPr lang="en-US" sz="1200" kern="1200" baseline="0" dirty="0" smtClean="0">
                <a:solidFill>
                  <a:schemeClr val="tx1"/>
                </a:solidFill>
                <a:effectLst/>
                <a:latin typeface="+mn-lt"/>
                <a:ea typeface="+mn-ea"/>
                <a:cs typeface="+mn-cs"/>
              </a:rPr>
              <a:t> included …. </a:t>
            </a:r>
            <a:r>
              <a:rPr lang="en-US" sz="1200" kern="1200" baseline="0" dirty="0" smtClean="0">
                <a:solidFill>
                  <a:schemeClr val="tx1"/>
                </a:solidFill>
                <a:effectLst/>
                <a:latin typeface="+mn-lt"/>
                <a:ea typeface="+mn-ea"/>
                <a:cs typeface="+mn-cs"/>
              </a:rPr>
              <a:t>[PARAPHRASE </a:t>
            </a:r>
            <a:r>
              <a:rPr lang="en-US" sz="1200" kern="1200" baseline="0" dirty="0" smtClean="0">
                <a:solidFill>
                  <a:schemeClr val="tx1"/>
                </a:solidFill>
                <a:effectLst/>
                <a:latin typeface="+mn-lt"/>
                <a:ea typeface="+mn-ea"/>
                <a:cs typeface="+mn-cs"/>
              </a:rPr>
              <a:t>slide]</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473668-2A4C-9C4E-871F-82DCCEB97A8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200000"/>
              </a:lnSpc>
            </a:pPr>
            <a:r>
              <a:rPr lang="en-US" dirty="0" smtClean="0"/>
              <a:t>As some of you will remember, PACWI</a:t>
            </a:r>
            <a:r>
              <a:rPr lang="en-US" baseline="0" dirty="0" smtClean="0"/>
              <a:t> members participated twice in efforts to amend the Student Statement of Rights and Responsibilities. </a:t>
            </a:r>
            <a:r>
              <a:rPr lang="en-US" sz="1200" kern="1200" dirty="0" smtClean="0">
                <a:solidFill>
                  <a:schemeClr val="tx1"/>
                </a:solidFill>
                <a:effectLst/>
                <a:latin typeface="+mn-lt"/>
                <a:ea typeface="+mn-ea"/>
                <a:cs typeface="+mn-cs"/>
              </a:rPr>
              <a:t>With leadership from CEW staff, a PACWI-endorsed proposal to use the “preponderance of the evidence” standard in student</a:t>
            </a:r>
            <a:r>
              <a:rPr lang="en-US" sz="1200" kern="1200" baseline="0" dirty="0" smtClean="0">
                <a:solidFill>
                  <a:schemeClr val="tx1"/>
                </a:solidFill>
                <a:effectLst/>
                <a:latin typeface="+mn-lt"/>
                <a:ea typeface="+mn-ea"/>
                <a:cs typeface="+mn-cs"/>
              </a:rPr>
              <a:t> misconduct</a:t>
            </a:r>
            <a:r>
              <a:rPr lang="en-US" sz="1200" kern="1200" dirty="0" smtClean="0">
                <a:solidFill>
                  <a:schemeClr val="tx1"/>
                </a:solidFill>
                <a:effectLst/>
                <a:latin typeface="+mn-lt"/>
                <a:ea typeface="+mn-ea"/>
                <a:cs typeface="+mn-cs"/>
              </a:rPr>
              <a:t> hearings gained support from seven student groups. </a:t>
            </a:r>
            <a:r>
              <a:rPr lang="en-US" dirty="0" smtClean="0"/>
              <a:t>Despite</a:t>
            </a:r>
            <a:r>
              <a:rPr lang="en-US" baseline="0" dirty="0" smtClean="0"/>
              <a:t> student support, the proposal was tabled by faculty committee members in charge of the amendment process.          A few years later, following the issuance of federal guidelines on the policy, UM ultimately did lower the standard of evidence, thereby making the judicial process fairer to complainants.</a:t>
            </a:r>
            <a:endParaRPr lang="en-US" dirty="0" smtClean="0"/>
          </a:p>
          <a:p>
            <a:pPr>
              <a:lnSpc>
                <a:spcPct val="200000"/>
              </a:lnSpc>
            </a:pPr>
            <a:endParaRPr lang="en-US" dirty="0" smtClean="0"/>
          </a:p>
          <a:p>
            <a:pPr>
              <a:lnSpc>
                <a:spcPct val="200000"/>
              </a:lnSpc>
            </a:pPr>
            <a:endParaRPr lang="en-US" dirty="0" smtClean="0"/>
          </a:p>
          <a:p>
            <a:pPr marL="0" marR="0" indent="0" algn="l" defTabSz="457200" rtl="0" eaLnBrk="1" fontAlgn="auto" latinLnBrk="0" hangingPunct="1">
              <a:lnSpc>
                <a:spcPct val="200000"/>
              </a:lnSpc>
              <a:spcBef>
                <a:spcPts val="0"/>
              </a:spcBef>
              <a:spcAft>
                <a:spcPts val="0"/>
              </a:spcAft>
              <a:buClrTx/>
              <a:buSzTx/>
              <a:buFontTx/>
              <a:buNone/>
              <a:tabLst/>
              <a:defRPr/>
            </a:pPr>
            <a:r>
              <a:rPr lang="en-US" dirty="0" smtClean="0"/>
              <a:t>As part of the university-wide effort to revise the student sexual misconduct policy, </a:t>
            </a:r>
            <a:r>
              <a:rPr lang="en-US" sz="1200" kern="1200" dirty="0" err="1" smtClean="0">
                <a:solidFill>
                  <a:schemeClr val="tx1"/>
                </a:solidFill>
                <a:effectLst/>
                <a:latin typeface="+mn-lt"/>
                <a:ea typeface="+mn-ea"/>
                <a:cs typeface="+mn-cs"/>
              </a:rPr>
              <a:t>CEW’s</a:t>
            </a:r>
            <a:r>
              <a:rPr lang="en-US" sz="1200" kern="1200" dirty="0" smtClean="0">
                <a:solidFill>
                  <a:schemeClr val="tx1"/>
                </a:solidFill>
                <a:effectLst/>
                <a:latin typeface="+mn-lt"/>
                <a:ea typeface="+mn-ea"/>
                <a:cs typeface="+mn-cs"/>
              </a:rPr>
              <a:t> associate director</a:t>
            </a:r>
            <a:r>
              <a:rPr lang="en-US" sz="1200" kern="1200" baseline="0" dirty="0" smtClean="0">
                <a:solidFill>
                  <a:schemeClr val="tx1"/>
                </a:solidFill>
                <a:effectLst/>
                <a:latin typeface="+mn-lt"/>
                <a:ea typeface="+mn-ea"/>
                <a:cs typeface="+mn-cs"/>
              </a:rPr>
              <a:t> Sue Kaufmann</a:t>
            </a:r>
            <a:r>
              <a:rPr lang="en-US" sz="1200" kern="1200" dirty="0" smtClean="0">
                <a:solidFill>
                  <a:schemeClr val="tx1"/>
                </a:solidFill>
                <a:effectLst/>
                <a:latin typeface="+mn-lt"/>
                <a:ea typeface="+mn-ea"/>
                <a:cs typeface="+mn-cs"/>
              </a:rPr>
              <a:t> worked closely with community partners, national experts, and leaders from the University’s Office of Student Conflict Resolution, Sexual Assault Prevention and Awareness Center, Office of Institutional Equity, and General Counsel’s Office to develop and host a two-day conference in 2012 for universities in the region to examine their own policy options and practices.</a:t>
            </a:r>
            <a:r>
              <a:rPr lang="en-US" dirty="0" smtClean="0">
                <a:effectLst/>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2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200000"/>
              </a:lnSpc>
            </a:pPr>
            <a:endParaRPr lang="en-US" dirty="0" smtClean="0"/>
          </a:p>
          <a:p>
            <a:pPr>
              <a:lnSpc>
                <a:spcPct val="200000"/>
              </a:lnSpc>
            </a:pPr>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another nice reflection I was</a:t>
            </a:r>
            <a:r>
              <a:rPr lang="en-US" baseline="0" dirty="0" smtClean="0"/>
              <a:t> sent by one of </a:t>
            </a:r>
            <a:r>
              <a:rPr lang="en-US" baseline="0" dirty="0" err="1" smtClean="0"/>
              <a:t>PACWI’s</a:t>
            </a:r>
            <a:r>
              <a:rPr lang="en-US" baseline="0" dirty="0" smtClean="0"/>
              <a:t> student members from the past.</a:t>
            </a:r>
            <a:endParaRPr lang="en-US" dirty="0" smtClean="0"/>
          </a:p>
          <a:p>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Recognition that many issues affecting faculty</a:t>
            </a:r>
            <a:r>
              <a:rPr lang="en-US" baseline="0" dirty="0" smtClean="0"/>
              <a:t> are also important to</a:t>
            </a:r>
            <a:r>
              <a:rPr lang="en-US" dirty="0" smtClean="0"/>
              <a:t> staff, students and </a:t>
            </a:r>
            <a:r>
              <a:rPr lang="en-US" dirty="0" err="1" smtClean="0"/>
              <a:t>postdocs</a:t>
            </a:r>
            <a:r>
              <a:rPr lang="en-US" dirty="0" smtClean="0"/>
              <a:t>, requiring representation of all on PACWI</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r>
              <a:rPr lang="en-US" dirty="0" smtClean="0"/>
              <a:t>PACWI</a:t>
            </a:r>
            <a:r>
              <a:rPr lang="en-US" baseline="0" dirty="0" smtClean="0"/>
              <a:t> has always been a strong partner with other organizations and units on campus that shared the Commissions values and concerns. One such group that I haven’t yet mentioned is the </a:t>
            </a:r>
            <a:r>
              <a:rPr lang="en-US" sz="1200" kern="1200" dirty="0" smtClean="0">
                <a:solidFill>
                  <a:schemeClr val="tx1"/>
                </a:solidFill>
                <a:effectLst/>
                <a:latin typeface="+mn-lt"/>
                <a:ea typeface="+mn-ea"/>
                <a:cs typeface="+mn-cs"/>
              </a:rPr>
              <a:t>Child Care Task Force. </a:t>
            </a:r>
            <a:r>
              <a:rPr lang="en-US" baseline="0" dirty="0" smtClean="0"/>
              <a:t> </a:t>
            </a:r>
            <a:r>
              <a:rPr lang="en-US" dirty="0" smtClean="0"/>
              <a:t>In 1997-98, </a:t>
            </a:r>
            <a:r>
              <a:rPr lang="en-US" sz="1200" kern="1200" dirty="0" smtClean="0">
                <a:solidFill>
                  <a:schemeClr val="tx1"/>
                </a:solidFill>
                <a:effectLst/>
                <a:latin typeface="+mn-lt"/>
                <a:ea typeface="+mn-ea"/>
                <a:cs typeface="+mn-cs"/>
              </a:rPr>
              <a:t>Provost Cantor supported and funded a number of recommendations made by the Child Care Task Force, which PACWI had endorsed.  These included doubling the University’s contribution to childcare subsidies for students and making the Kids </a:t>
            </a:r>
            <a:r>
              <a:rPr lang="en-US" sz="1200" kern="1200" dirty="0" err="1" smtClean="0">
                <a:solidFill>
                  <a:schemeClr val="tx1"/>
                </a:solidFill>
                <a:effectLst/>
                <a:latin typeface="+mn-lt"/>
                <a:ea typeface="+mn-ea"/>
                <a:cs typeface="+mn-cs"/>
              </a:rPr>
              <a:t>Kare</a:t>
            </a:r>
            <a:r>
              <a:rPr lang="en-US" sz="1200" kern="1200" dirty="0" smtClean="0">
                <a:solidFill>
                  <a:schemeClr val="tx1"/>
                </a:solidFill>
                <a:effectLst/>
                <a:latin typeface="+mn-lt"/>
                <a:ea typeface="+mn-ea"/>
                <a:cs typeface="+mn-cs"/>
              </a:rPr>
              <a:t> at Home program providing care for sick children permanent, while expanding it to students.</a:t>
            </a:r>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00000"/>
              </a:lnSpc>
            </a:pPr>
            <a:r>
              <a:rPr lang="en-US" dirty="0" smtClean="0"/>
              <a:t>2006-7:  </a:t>
            </a:r>
            <a:r>
              <a:rPr lang="en-US" sz="1200" kern="1200" dirty="0" smtClean="0">
                <a:solidFill>
                  <a:schemeClr val="tx1"/>
                </a:solidFill>
                <a:effectLst/>
                <a:latin typeface="+mn-lt"/>
                <a:ea typeface="+mn-ea"/>
                <a:cs typeface="+mn-cs"/>
              </a:rPr>
              <a:t>PACWI played an important role in supporting the work of the Diversity Blueprints Task Force, which was created following voters’ passage of a statewide initiative banning the use of affirmative action by public institutions.  As a member of this Task Force, PACWI Chair Carol </a:t>
            </a:r>
            <a:r>
              <a:rPr lang="en-US" sz="1200" kern="1200" dirty="0" err="1" smtClean="0">
                <a:solidFill>
                  <a:schemeClr val="tx1"/>
                </a:solidFill>
                <a:effectLst/>
                <a:latin typeface="+mn-lt"/>
                <a:ea typeface="+mn-ea"/>
                <a:cs typeface="+mn-cs"/>
              </a:rPr>
              <a:t>Hollenshead</a:t>
            </a:r>
            <a:r>
              <a:rPr lang="en-US" sz="1200" kern="1200" dirty="0" smtClean="0">
                <a:solidFill>
                  <a:schemeClr val="tx1"/>
                </a:solidFill>
                <a:effectLst/>
                <a:latin typeface="+mn-lt"/>
                <a:ea typeface="+mn-ea"/>
                <a:cs typeface="+mn-cs"/>
              </a:rPr>
              <a:t> contributed her expertise to the Faculty/Staff Hiring and Retention Subcommittee..   Many of the final recommendations produced by the Diversity Blueprints Task Force reflected </a:t>
            </a:r>
            <a:r>
              <a:rPr lang="en-US" sz="1200" kern="1200" dirty="0" err="1" smtClean="0">
                <a:solidFill>
                  <a:schemeClr val="tx1"/>
                </a:solidFill>
                <a:effectLst/>
                <a:latin typeface="+mn-lt"/>
                <a:ea typeface="+mn-ea"/>
                <a:cs typeface="+mn-cs"/>
              </a:rPr>
              <a:t>PACWI’s</a:t>
            </a:r>
            <a:r>
              <a:rPr lang="en-US" sz="1200" kern="1200" dirty="0" smtClean="0">
                <a:solidFill>
                  <a:schemeClr val="tx1"/>
                </a:solidFill>
                <a:effectLst/>
                <a:latin typeface="+mn-lt"/>
                <a:ea typeface="+mn-ea"/>
                <a:cs typeface="+mn-cs"/>
              </a:rPr>
              <a:t> suggestions for maintaining and improving upon the diversity of </a:t>
            </a:r>
            <a:r>
              <a:rPr lang="en-US" sz="1200" kern="1200" dirty="0" err="1" smtClean="0">
                <a:solidFill>
                  <a:schemeClr val="tx1"/>
                </a:solidFill>
                <a:effectLst/>
                <a:latin typeface="+mn-lt"/>
                <a:ea typeface="+mn-ea"/>
                <a:cs typeface="+mn-cs"/>
              </a:rPr>
              <a:t>UM’s</a:t>
            </a:r>
            <a:r>
              <a:rPr lang="en-US" sz="1200" kern="1200" dirty="0" smtClean="0">
                <a:solidFill>
                  <a:schemeClr val="tx1"/>
                </a:solidFill>
                <a:effectLst/>
                <a:latin typeface="+mn-lt"/>
                <a:ea typeface="+mn-ea"/>
                <a:cs typeface="+mn-cs"/>
              </a:rPr>
              <a:t> community of students, faculty and staff. </a:t>
            </a:r>
            <a:endParaRPr lang="en-US" dirty="0" smtClean="0"/>
          </a:p>
          <a:p>
            <a:pPr>
              <a:lnSpc>
                <a:spcPct val="100000"/>
              </a:lnSpc>
            </a:pPr>
            <a:endParaRPr lang="en-US" dirty="0" smtClean="0"/>
          </a:p>
          <a:p>
            <a:pPr>
              <a:lnSpc>
                <a:spcPct val="100000"/>
              </a:lnSpc>
            </a:pPr>
            <a:r>
              <a:rPr lang="en-US" dirty="0" smtClean="0"/>
              <a:t>Over several years, PACWI continued bring</a:t>
            </a:r>
            <a:r>
              <a:rPr lang="en-US" baseline="0" dirty="0" smtClean="0"/>
              <a:t> research to its meetings with </a:t>
            </a:r>
            <a:r>
              <a:rPr lang="en-US" dirty="0" smtClean="0"/>
              <a:t>the</a:t>
            </a:r>
            <a:r>
              <a:rPr lang="en-US" baseline="0" dirty="0" smtClean="0"/>
              <a:t> President and others in leadership to emphasize the importance of improving the climate for women of color faculty and reducing their barriers to success. One example of this was the 2006 </a:t>
            </a:r>
            <a:r>
              <a:rPr lang="en-US" sz="1200" kern="1200" dirty="0" smtClean="0">
                <a:solidFill>
                  <a:schemeClr val="tx1"/>
                </a:solidFill>
                <a:effectLst/>
                <a:latin typeface="+mn-lt"/>
                <a:ea typeface="+mn-ea"/>
                <a:cs typeface="+mn-cs"/>
              </a:rPr>
              <a:t>memo for new Provost</a:t>
            </a:r>
            <a:r>
              <a:rPr lang="en-US" sz="1200" kern="1200" baseline="0" dirty="0" smtClean="0">
                <a:solidFill>
                  <a:schemeClr val="tx1"/>
                </a:solidFill>
                <a:effectLst/>
                <a:latin typeface="+mn-lt"/>
                <a:ea typeface="+mn-ea"/>
                <a:cs typeface="+mn-cs"/>
              </a:rPr>
              <a:t> Teresa Sullivan, </a:t>
            </a:r>
            <a:r>
              <a:rPr lang="en-US" sz="1200" kern="1200" dirty="0" smtClean="0">
                <a:solidFill>
                  <a:schemeClr val="tx1"/>
                </a:solidFill>
                <a:effectLst/>
                <a:latin typeface="+mn-lt"/>
                <a:ea typeface="+mn-ea"/>
                <a:cs typeface="+mn-cs"/>
              </a:rPr>
              <a:t>citing observations about the current status of women of color faculty on the Ann Arbor campus.  Suggested improvements included university-wide training of department chairs and other faculty regarding unintended race bias, improved faculty development efforts, and the regular conduct of entrance and exit interviews.</a:t>
            </a:r>
            <a:r>
              <a:rPr lang="en-US" dirty="0" smtClean="0">
                <a:effectLst/>
              </a:rPr>
              <a:t> </a:t>
            </a:r>
            <a:endParaRPr lang="en-US" baseline="0" dirty="0" smtClean="0"/>
          </a:p>
          <a:p>
            <a:pPr>
              <a:lnSpc>
                <a:spcPct val="100000"/>
              </a:lnSpc>
            </a:pPr>
            <a:r>
              <a:rPr lang="en-US" baseline="0" dirty="0" smtClean="0"/>
              <a:t> </a:t>
            </a:r>
            <a:endParaRPr lang="en-US" dirty="0" smtClean="0"/>
          </a:p>
          <a:p>
            <a:pPr>
              <a:lnSpc>
                <a:spcPct val="100000"/>
              </a:lnSpc>
            </a:pPr>
            <a:r>
              <a:rPr lang="en-US" sz="1200" kern="1200" dirty="0" smtClean="0">
                <a:solidFill>
                  <a:schemeClr val="tx1"/>
                </a:solidFill>
                <a:effectLst/>
                <a:latin typeface="+mn-lt"/>
                <a:ea typeface="+mn-ea"/>
                <a:cs typeface="+mn-cs"/>
              </a:rPr>
              <a:t>When the retirement of President Mary Sue Coleman was announced in 2013, </a:t>
            </a:r>
            <a:r>
              <a:rPr lang="en-US" sz="1200" kern="1200" dirty="0" smtClean="0">
                <a:solidFill>
                  <a:schemeClr val="tx1"/>
                </a:solidFill>
                <a:effectLst/>
                <a:latin typeface="+mn-lt"/>
                <a:ea typeface="+mn-ea"/>
                <a:cs typeface="+mn-cs"/>
              </a:rPr>
              <a:t>PACWI collaborated in 2013 with ten other campus groups to argue that successful promotion of diversity must be a clear strength of the next president. In a letter to the Regents and Presidential Search Advisory Committee published in the University Record and the Michigan Daily, the groups made a</a:t>
            </a:r>
            <a:r>
              <a:rPr lang="en-US" sz="1200" kern="1200" baseline="0" dirty="0" smtClean="0">
                <a:solidFill>
                  <a:schemeClr val="tx1"/>
                </a:solidFill>
                <a:effectLst/>
                <a:latin typeface="+mn-lt"/>
                <a:ea typeface="+mn-ea"/>
                <a:cs typeface="+mn-cs"/>
              </a:rPr>
              <a:t> number of</a:t>
            </a:r>
            <a:r>
              <a:rPr lang="en-US" sz="1200" kern="1200" dirty="0" smtClean="0">
                <a:solidFill>
                  <a:schemeClr val="tx1"/>
                </a:solidFill>
                <a:effectLst/>
                <a:latin typeface="+mn-lt"/>
                <a:ea typeface="+mn-ea"/>
                <a:cs typeface="+mn-cs"/>
              </a:rPr>
              <a:t> recommendations.</a:t>
            </a:r>
            <a:endParaRPr lang="en-US" dirty="0" smtClean="0"/>
          </a:p>
          <a:p>
            <a:pPr>
              <a:lnSpc>
                <a:spcPct val="100000"/>
              </a:lnSpc>
            </a:pPr>
            <a:r>
              <a:rPr lang="en-US" dirty="0" smtClean="0"/>
              <a:t>[ONLY IF ASKED:  Recommendations were:</a:t>
            </a:r>
          </a:p>
          <a:p>
            <a:pPr marL="171450" lvl="0" indent="-171450">
              <a:lnSpc>
                <a:spcPct val="100000"/>
              </a:lnSpc>
              <a:buFont typeface="Arial"/>
              <a:buChar char="•"/>
            </a:pPr>
            <a:r>
              <a:rPr lang="en-US" sz="1200" kern="1200" dirty="0" smtClean="0">
                <a:solidFill>
                  <a:schemeClr val="tx1"/>
                </a:solidFill>
                <a:effectLst/>
                <a:latin typeface="+mn-lt"/>
                <a:ea typeface="+mn-ea"/>
                <a:cs typeface="+mn-cs"/>
              </a:rPr>
              <a:t>The next president must have vision and demonstrated success in increasing diversity among the student body and in promoting appreciation and support for all people regardless of difference.</a:t>
            </a:r>
          </a:p>
          <a:p>
            <a:pPr marL="171450" lvl="0" indent="-171450">
              <a:lnSpc>
                <a:spcPct val="100000"/>
              </a:lnSpc>
              <a:buFont typeface="Arial"/>
              <a:buChar char="•"/>
            </a:pPr>
            <a:r>
              <a:rPr lang="en-US" sz="1200" kern="1200" dirty="0" smtClean="0">
                <a:solidFill>
                  <a:schemeClr val="tx1"/>
                </a:solidFill>
                <a:effectLst/>
                <a:latin typeface="+mn-lt"/>
                <a:ea typeface="+mn-ea"/>
                <a:cs typeface="+mn-cs"/>
              </a:rPr>
              <a:t>The candidate must have documented experience in recognizing and addressing the serious problems of sexual assault and domestic violence that occur within a typical campus community like U-M.</a:t>
            </a:r>
          </a:p>
          <a:p>
            <a:pPr marL="171450" lvl="0" indent="-171450">
              <a:lnSpc>
                <a:spcPct val="100000"/>
              </a:lnSpc>
              <a:buFont typeface="Arial"/>
              <a:buChar char="•"/>
            </a:pPr>
            <a:r>
              <a:rPr lang="en-US" sz="1200" kern="1200" dirty="0" smtClean="0">
                <a:solidFill>
                  <a:schemeClr val="tx1"/>
                </a:solidFill>
                <a:effectLst/>
                <a:latin typeface="+mn-lt"/>
                <a:ea typeface="+mn-ea"/>
                <a:cs typeface="+mn-cs"/>
              </a:rPr>
              <a:t>The search process must include candidates who themselves bring a diversity of backgrounds, perspectives, academic disciplines, and identities. </a:t>
            </a:r>
          </a:p>
          <a:p>
            <a:pPr marL="171450" lvl="0" indent="-171450">
              <a:lnSpc>
                <a:spcPct val="100000"/>
              </a:lnSpc>
              <a:buFont typeface="Arial"/>
              <a:buChar char="•"/>
            </a:pPr>
            <a:r>
              <a:rPr lang="en-US" sz="1200" kern="1200" dirty="0" smtClean="0">
                <a:solidFill>
                  <a:schemeClr val="tx1"/>
                </a:solidFill>
                <a:effectLst/>
                <a:latin typeface="+mn-lt"/>
                <a:ea typeface="+mn-ea"/>
                <a:cs typeface="+mn-cs"/>
              </a:rPr>
              <a:t>While championing the training and dialogue opportunities offered through programs such as Intergroup Relations, ADVANCE, Office of Institutional Equity, CRLT Players, the Sexual Assault Prevention &amp; Awareness Center and a number of diversity groups across campus, the groups expressed frustration that all staff, faculty and students are not expected to attend and learn from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April 2014, </a:t>
            </a:r>
            <a:r>
              <a:rPr lang="en-US" sz="1200" kern="1200" dirty="0" smtClean="0">
                <a:solidFill>
                  <a:schemeClr val="tx1"/>
                </a:solidFill>
                <a:effectLst/>
                <a:latin typeface="+mn-lt"/>
                <a:ea typeface="+mn-ea"/>
                <a:cs typeface="+mn-cs"/>
              </a:rPr>
              <a:t>PACWI hosted a special meeting with representatives from a</a:t>
            </a:r>
            <a:r>
              <a:rPr lang="en-US" sz="1200" kern="1200" baseline="0" dirty="0" smtClean="0">
                <a:solidFill>
                  <a:schemeClr val="tx1"/>
                </a:solidFill>
                <a:effectLst/>
                <a:latin typeface="+mn-lt"/>
                <a:ea typeface="+mn-ea"/>
                <a:cs typeface="+mn-cs"/>
              </a:rPr>
              <a:t> number of different staff-focused diversity groups [IF ASKED:</a:t>
            </a:r>
            <a:r>
              <a:rPr lang="en-US" sz="1200" kern="1200" dirty="0" smtClean="0">
                <a:solidFill>
                  <a:schemeClr val="tx1"/>
                </a:solidFill>
                <a:effectLst/>
                <a:latin typeface="+mn-lt"/>
                <a:ea typeface="+mn-ea"/>
                <a:cs typeface="+mn-cs"/>
              </a:rPr>
              <a:t> Women of Color in the Academy Project, Women of Color Task Force, U-M Diversity Council, Business &amp; Finance's Diversity Committee] to hear U-M Professor Lilia Cortina present research on the incidence and impact of workplace incivility</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micro-aggressions. She</a:t>
            </a:r>
            <a:r>
              <a:rPr lang="en-US" sz="1200" kern="1200" baseline="0" dirty="0" smtClean="0">
                <a:solidFill>
                  <a:schemeClr val="tx1"/>
                </a:solidFill>
                <a:effectLst/>
                <a:latin typeface="+mn-lt"/>
                <a:ea typeface="+mn-ea"/>
                <a:cs typeface="+mn-cs"/>
              </a:rPr>
              <a:t> presented</a:t>
            </a:r>
            <a:r>
              <a:rPr lang="en-US" sz="1200" kern="1200" dirty="0" smtClean="0">
                <a:solidFill>
                  <a:schemeClr val="tx1"/>
                </a:solidFill>
                <a:effectLst/>
                <a:latin typeface="+mn-lt"/>
                <a:ea typeface="+mn-ea"/>
                <a:cs typeface="+mn-cs"/>
              </a:rPr>
              <a:t> research demonstrating that common forms of workplace bullying can often be tied to racial, gender and other differences between people. The</a:t>
            </a:r>
            <a:r>
              <a:rPr lang="en-US" sz="1200" kern="1200" baseline="0" dirty="0" smtClean="0">
                <a:solidFill>
                  <a:schemeClr val="tx1"/>
                </a:solidFill>
                <a:effectLst/>
                <a:latin typeface="+mn-lt"/>
                <a:ea typeface="+mn-ea"/>
                <a:cs typeface="+mn-cs"/>
              </a:rPr>
              <a:t> meeting’s attendees </a:t>
            </a:r>
            <a:r>
              <a:rPr lang="en-US" sz="1200" kern="1200" dirty="0" smtClean="0">
                <a:solidFill>
                  <a:schemeClr val="tx1"/>
                </a:solidFill>
                <a:effectLst/>
                <a:latin typeface="+mn-lt"/>
                <a:ea typeface="+mn-ea"/>
                <a:cs typeface="+mn-cs"/>
              </a:rPr>
              <a:t>reviewed various ways U-M is already dealing with this problem and discussed additional ways the groups might collaborate to increase campus-wide awareness and skill-building on the topic.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funniest (still</a:t>
            </a:r>
            <a:r>
              <a:rPr lang="en-US" sz="1200" kern="1200" baseline="0" dirty="0" smtClean="0">
                <a:solidFill>
                  <a:schemeClr val="tx1"/>
                </a:solidFill>
                <a:effectLst/>
                <a:latin typeface="+mn-lt"/>
                <a:ea typeface="+mn-ea"/>
                <a:cs typeface="+mn-cs"/>
              </a:rPr>
              <a:t> sad though) memories I have of </a:t>
            </a:r>
            <a:r>
              <a:rPr lang="en-US" sz="1200" kern="1200" baseline="0" dirty="0" err="1" smtClean="0">
                <a:solidFill>
                  <a:schemeClr val="tx1"/>
                </a:solidFill>
                <a:effectLst/>
                <a:latin typeface="+mn-lt"/>
                <a:ea typeface="+mn-ea"/>
                <a:cs typeface="+mn-cs"/>
              </a:rPr>
              <a:t>PACWI’s</a:t>
            </a:r>
            <a:r>
              <a:rPr lang="en-US" sz="1200" kern="1200" baseline="0" dirty="0" smtClean="0">
                <a:solidFill>
                  <a:schemeClr val="tx1"/>
                </a:solidFill>
                <a:effectLst/>
                <a:latin typeface="+mn-lt"/>
                <a:ea typeface="+mn-ea"/>
                <a:cs typeface="+mn-cs"/>
              </a:rPr>
              <a:t> influence to increase diversity on campus dates back to the </a:t>
            </a:r>
            <a:r>
              <a:rPr lang="en-US" dirty="0" smtClean="0"/>
              <a:t>2007-8</a:t>
            </a:r>
            <a:r>
              <a:rPr lang="en-US" baseline="0" dirty="0" smtClean="0"/>
              <a:t> academic year.</a:t>
            </a:r>
            <a:r>
              <a:rPr lang="en-US" dirty="0" smtClean="0"/>
              <a:t>  </a:t>
            </a:r>
            <a:r>
              <a:rPr lang="en-US" baseline="0" dirty="0" smtClean="0"/>
              <a:t> </a:t>
            </a:r>
            <a:r>
              <a:rPr lang="en-US" sz="1200" kern="1200" dirty="0" smtClean="0">
                <a:solidFill>
                  <a:schemeClr val="tx1"/>
                </a:solidFill>
                <a:effectLst/>
                <a:latin typeface="+mn-lt"/>
                <a:ea typeface="+mn-ea"/>
                <a:cs typeface="+mn-cs"/>
              </a:rPr>
              <a:t>That year a new </a:t>
            </a:r>
            <a:r>
              <a:rPr lang="en-US" sz="1200" i="1" kern="1200" dirty="0" smtClean="0">
                <a:solidFill>
                  <a:schemeClr val="tx1"/>
                </a:solidFill>
                <a:effectLst/>
                <a:latin typeface="+mn-lt"/>
                <a:ea typeface="+mn-ea"/>
                <a:cs typeface="+mn-cs"/>
              </a:rPr>
              <a:t>Center for Healthcare Research &amp; Transformation </a:t>
            </a:r>
            <a:r>
              <a:rPr lang="en-US" sz="1200" i="0" kern="1200" dirty="0" smtClean="0">
                <a:solidFill>
                  <a:schemeClr val="tx1"/>
                </a:solidFill>
                <a:effectLst/>
                <a:latin typeface="+mn-lt"/>
                <a:ea typeface="+mn-ea"/>
                <a:cs typeface="+mn-cs"/>
              </a:rPr>
              <a:t>was</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opened</a:t>
            </a:r>
            <a:r>
              <a:rPr lang="en-US" sz="1200" i="0" kern="1200" baseline="0" dirty="0" smtClean="0">
                <a:solidFill>
                  <a:schemeClr val="tx1"/>
                </a:solidFill>
                <a:effectLst/>
                <a:latin typeface="+mn-lt"/>
                <a:ea typeface="+mn-ea"/>
                <a:cs typeface="+mn-cs"/>
              </a:rPr>
              <a:t> at U-M</a:t>
            </a:r>
            <a:r>
              <a:rPr lang="en-US" sz="1200" i="1"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PACWI’s</a:t>
            </a:r>
            <a:r>
              <a:rPr lang="en-US" sz="1200" kern="1200" dirty="0" smtClean="0">
                <a:solidFill>
                  <a:schemeClr val="tx1"/>
                </a:solidFill>
                <a:effectLst/>
                <a:latin typeface="+mn-lt"/>
                <a:ea typeface="+mn-ea"/>
                <a:cs typeface="+mn-cs"/>
              </a:rPr>
              <a:t> attention to the composition of the center’s board led it to appoint two new members -- a white woman and a woman of color – to the</a:t>
            </a:r>
            <a:r>
              <a:rPr lang="en-US" sz="1200" kern="1200" baseline="0" dirty="0" smtClean="0">
                <a:solidFill>
                  <a:schemeClr val="tx1"/>
                </a:solidFill>
                <a:effectLst/>
                <a:latin typeface="+mn-lt"/>
                <a:ea typeface="+mn-ea"/>
                <a:cs typeface="+mn-cs"/>
              </a:rPr>
              <a:t> newly established </a:t>
            </a:r>
            <a:r>
              <a:rPr lang="en-US" sz="1200" kern="1200" dirty="0" smtClean="0">
                <a:solidFill>
                  <a:schemeClr val="tx1"/>
                </a:solidFill>
                <a:effectLst/>
                <a:latin typeface="+mn-lt"/>
                <a:ea typeface="+mn-ea"/>
                <a:cs typeface="+mn-cs"/>
              </a:rPr>
              <a:t>all-white, all-male board.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a:lnSpc>
                <a:spcPct val="100000"/>
              </a:lnSpc>
            </a:pPr>
            <a:endParaRPr lang="en-US" dirty="0" smtClean="0"/>
          </a:p>
          <a:p>
            <a:pPr>
              <a:lnSpc>
                <a:spcPct val="100000"/>
              </a:lnSpc>
            </a:pPr>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473668-2A4C-9C4E-871F-82DCCEB97A8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5AE561-923E-AC4D-A6F9-29FC3E0641F7}" type="slidenum">
              <a:rPr lang="en-US" smtClean="0"/>
              <a:pPr/>
              <a:t>23</a:t>
            </a:fld>
            <a:endParaRPr lang="en-US"/>
          </a:p>
        </p:txBody>
      </p:sp>
    </p:spTree>
    <p:extLst>
      <p:ext uri="{BB962C8B-B14F-4D97-AF65-F5344CB8AC3E}">
        <p14:creationId xmlns:p14="http://schemas.microsoft.com/office/powerpoint/2010/main" val="416487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spcAft>
                <a:spcPts val="600"/>
              </a:spcAft>
            </a:pPr>
            <a:r>
              <a:rPr lang="en-US" sz="1600" b="1" i="1" kern="1200" dirty="0" smtClean="0">
                <a:solidFill>
                  <a:schemeClr val="tx1"/>
                </a:solidFill>
                <a:effectLst/>
                <a:latin typeface="+mn-lt"/>
                <a:ea typeface="+mn-ea"/>
                <a:cs typeface="+mn-cs"/>
              </a:rPr>
              <a:t>1990–91: </a:t>
            </a:r>
            <a:endParaRPr lang="en-US" sz="1800" kern="1200" dirty="0" smtClean="0">
              <a:solidFill>
                <a:schemeClr val="tx1"/>
              </a:solidFill>
              <a:effectLst/>
              <a:latin typeface="+mn-lt"/>
              <a:ea typeface="+mn-ea"/>
              <a:cs typeface="+mn-cs"/>
            </a:endParaRPr>
          </a:p>
          <a:p>
            <a:pPr>
              <a:lnSpc>
                <a:spcPct val="200000"/>
              </a:lnSpc>
              <a:spcAft>
                <a:spcPts val="600"/>
              </a:spcAft>
            </a:pPr>
            <a:r>
              <a:rPr lang="en-US" sz="1800" kern="1200" dirty="0" smtClean="0">
                <a:solidFill>
                  <a:schemeClr val="tx1"/>
                </a:solidFill>
                <a:effectLst/>
                <a:latin typeface="+mn-lt"/>
                <a:ea typeface="+mn-ea"/>
                <a:cs typeface="+mn-cs"/>
              </a:rPr>
              <a:t>President </a:t>
            </a:r>
            <a:r>
              <a:rPr lang="en-US" sz="1800" kern="1200" dirty="0" err="1" smtClean="0">
                <a:solidFill>
                  <a:schemeClr val="tx1"/>
                </a:solidFill>
                <a:effectLst/>
                <a:latin typeface="+mn-lt"/>
                <a:ea typeface="+mn-ea"/>
                <a:cs typeface="+mn-cs"/>
              </a:rPr>
              <a:t>Duderstadt</a:t>
            </a:r>
            <a:r>
              <a:rPr lang="en-US" sz="1800" kern="1200" dirty="0" smtClean="0">
                <a:solidFill>
                  <a:schemeClr val="tx1"/>
                </a:solidFill>
                <a:effectLst/>
                <a:latin typeface="+mn-lt"/>
                <a:ea typeface="+mn-ea"/>
                <a:cs typeface="+mn-cs"/>
              </a:rPr>
              <a:t> and Provost Gil</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Whitaker agreed with PACWI that gender equity issues should be included in the University’s strategic planning and policy development.  The top four goals</a:t>
            </a:r>
            <a:r>
              <a:rPr lang="en-US" sz="1800" kern="1200" baseline="0" dirty="0" smtClean="0">
                <a:solidFill>
                  <a:schemeClr val="tx1"/>
                </a:solidFill>
                <a:effectLst/>
                <a:latin typeface="+mn-lt"/>
                <a:ea typeface="+mn-ea"/>
                <a:cs typeface="+mn-cs"/>
              </a:rPr>
              <a:t> of the plan aimed at </a:t>
            </a:r>
            <a:r>
              <a:rPr lang="en-US" sz="1800" kern="1200" dirty="0" smtClean="0">
                <a:solidFill>
                  <a:schemeClr val="tx1"/>
                </a:solidFill>
                <a:effectLst/>
                <a:latin typeface="+mn-lt"/>
                <a:ea typeface="+mn-ea"/>
                <a:cs typeface="+mn-cs"/>
              </a:rPr>
              <a:t>increasing the representation and full involvement of women at all levels of the university.</a:t>
            </a:r>
            <a:endParaRPr lang="en-US" sz="18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473668-2A4C-9C4E-871F-82DCCEB97A8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200000"/>
              </a:lnSpc>
              <a:spcBef>
                <a:spcPts val="0"/>
              </a:spcBef>
              <a:spcAft>
                <a:spcPts val="0"/>
              </a:spcAft>
              <a:buClrTx/>
              <a:buSzTx/>
              <a:buFontTx/>
              <a:buNone/>
              <a:tabLst/>
              <a:defRPr/>
            </a:pPr>
            <a:r>
              <a:rPr lang="en-US" dirty="0" smtClean="0"/>
              <a:t>I</a:t>
            </a:r>
            <a:r>
              <a:rPr lang="en-US" baseline="0" dirty="0" smtClean="0"/>
              <a:t> received a really lovely reflection written by faculty member June Howard, who was on PACWI for its first year in 1989-1990.   She wrote that “ her </a:t>
            </a:r>
            <a:r>
              <a:rPr lang="en-US" sz="1200" kern="1200" dirty="0" smtClean="0">
                <a:solidFill>
                  <a:schemeClr val="tx1"/>
                </a:solidFill>
                <a:effectLst/>
                <a:latin typeface="+mn-lt"/>
                <a:ea typeface="+mn-ea"/>
                <a:cs typeface="+mn-cs"/>
              </a:rPr>
              <a:t>younger colleagues are sometimes surprised to learn that as late as the 1980's,</a:t>
            </a:r>
            <a:r>
              <a:rPr lang="en-US" dirty="0" smtClean="0">
                <a:effectLst/>
              </a:rPr>
              <a:t> there</a:t>
            </a:r>
            <a:r>
              <a:rPr lang="en-US" baseline="0" dirty="0" smtClean="0">
                <a:effectLst/>
              </a:rPr>
              <a:t> was not maternity leave policy for faculty.”   She remembered that fellow Commission member </a:t>
            </a:r>
            <a:r>
              <a:rPr lang="en-US" sz="1200" kern="1200" dirty="0" smtClean="0">
                <a:solidFill>
                  <a:schemeClr val="tx1"/>
                </a:solidFill>
                <a:effectLst/>
                <a:latin typeface="+mn-lt"/>
                <a:ea typeface="+mn-ea"/>
                <a:cs typeface="+mn-cs"/>
              </a:rPr>
              <a:t>Rebecca Eisenberg “headed a working group that wrote a brief arguing that the equivalent of the 6 to 8 weeks of paid leave a staff member got, for a faculty member, was one semester's release from teaching.  The part of our workload that is research and service could then be concentrated in the other weeks of the semester.  This elegant reasoning was put forward to University leaders by PACWI, and I believe it was the first step toward the much more generous policies we have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200000"/>
              </a:lnSpc>
              <a:spcAft>
                <a:spcPts val="1200"/>
              </a:spcAft>
            </a:pPr>
            <a:r>
              <a:rPr lang="en-US" sz="1200" kern="1200" dirty="0" smtClean="0">
                <a:solidFill>
                  <a:schemeClr val="tx1"/>
                </a:solidFill>
                <a:effectLst/>
                <a:latin typeface="+mn-lt"/>
                <a:ea typeface="+mn-ea"/>
                <a:cs typeface="+mn-cs"/>
              </a:rPr>
              <a:t>PACWI organized a series of focus groups for senior faculty women and then published a summary of findings about perceived supports and barriers to their success at U-M.  These included climate, family issues, hiring, pay, promotion, and workload.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response to </a:t>
            </a:r>
            <a:r>
              <a:rPr lang="en-US" sz="1200" kern="1200" dirty="0" err="1" smtClean="0">
                <a:solidFill>
                  <a:schemeClr val="tx1"/>
                </a:solidFill>
                <a:effectLst/>
                <a:latin typeface="+mn-lt"/>
                <a:ea typeface="+mn-ea"/>
                <a:cs typeface="+mn-cs"/>
              </a:rPr>
              <a:t>PACWI’s</a:t>
            </a:r>
            <a:r>
              <a:rPr lang="en-US" sz="1200" kern="1200" dirty="0" smtClean="0">
                <a:solidFill>
                  <a:schemeClr val="tx1"/>
                </a:solidFill>
                <a:effectLst/>
                <a:latin typeface="+mn-lt"/>
                <a:ea typeface="+mn-ea"/>
                <a:cs typeface="+mn-cs"/>
              </a:rPr>
              <a:t> report and recommendations, Provost Whitaker created the Special Hiring and Recruitment Effort (SHARE) to increase the number of women with senior faculty appointments.</a:t>
            </a:r>
          </a:p>
          <a:p>
            <a:pPr>
              <a:lnSpc>
                <a:spcPct val="200000"/>
              </a:lnSpc>
              <a:spcAft>
                <a:spcPts val="1200"/>
              </a:spcAft>
            </a:pPr>
            <a:endParaRPr lang="en-US" sz="1200" kern="1200" dirty="0" smtClean="0">
              <a:solidFill>
                <a:schemeClr val="tx1"/>
              </a:solidFill>
              <a:effectLst/>
              <a:latin typeface="+mn-lt"/>
              <a:ea typeface="+mn-ea"/>
              <a:cs typeface="+mn-cs"/>
            </a:endParaRPr>
          </a:p>
          <a:p>
            <a:pPr>
              <a:lnSpc>
                <a:spcPct val="200000"/>
              </a:lnSpc>
              <a:spcAft>
                <a:spcPts val="1200"/>
              </a:spcAft>
            </a:pPr>
            <a:r>
              <a:rPr lang="en-US" sz="1200" kern="1200" dirty="0"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initiatives included programs like </a:t>
            </a:r>
            <a:r>
              <a:rPr lang="en-US" sz="1200" kern="1200" baseline="0" dirty="0" err="1" smtClean="0">
                <a:solidFill>
                  <a:schemeClr val="tx1"/>
                </a:solidFill>
                <a:effectLst/>
                <a:latin typeface="+mn-lt"/>
                <a:ea typeface="+mn-ea"/>
                <a:cs typeface="+mn-cs"/>
              </a:rPr>
              <a:t>CEW’s</a:t>
            </a:r>
            <a:r>
              <a:rPr lang="en-US" sz="1200" kern="1200" baseline="0" dirty="0" smtClean="0">
                <a:solidFill>
                  <a:schemeClr val="tx1"/>
                </a:solidFill>
                <a:effectLst/>
                <a:latin typeface="+mn-lt"/>
                <a:ea typeface="+mn-ea"/>
                <a:cs typeface="+mn-cs"/>
              </a:rPr>
              <a:t> Junior Women Faculty Network which developed various workshops and methods for supporting women’s tenure achievement and success in general at the University.  Many of these workshops are still available to faculty within LS&amp; A through that school’s partnership with the ADVANCE program. </a:t>
            </a:r>
            <a:endParaRPr lang="en-US" sz="1200" kern="1200" dirty="0" smtClean="0">
              <a:solidFill>
                <a:schemeClr val="tx1"/>
              </a:solidFill>
              <a:effectLst/>
              <a:latin typeface="+mn-lt"/>
              <a:ea typeface="+mn-ea"/>
              <a:cs typeface="+mn-cs"/>
            </a:endParaRPr>
          </a:p>
          <a:p>
            <a:pPr>
              <a:lnSpc>
                <a:spcPct val="200000"/>
              </a:lnSpc>
              <a:spcAft>
                <a:spcPts val="1200"/>
              </a:spcAft>
            </a:pPr>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PACWI collaborated with the Office of Academic Planning and Analysis, the Affirmative Action Office and others to analyze the status of women and the academic pipeline at the University.</a:t>
            </a:r>
            <a:r>
              <a:rPr lang="en-US" sz="1200" kern="1200" baseline="0" dirty="0" smtClean="0">
                <a:solidFill>
                  <a:schemeClr val="tx1"/>
                </a:solidFill>
                <a:effectLst/>
                <a:latin typeface="+mn-lt"/>
                <a:ea typeface="+mn-ea"/>
                <a:cs typeface="+mn-cs"/>
              </a:rPr>
              <a:t>  The first </a:t>
            </a:r>
            <a:r>
              <a:rPr lang="en-US" sz="1200" kern="1200" dirty="0" smtClean="0">
                <a:solidFill>
                  <a:schemeClr val="tx1"/>
                </a:solidFill>
                <a:effectLst/>
                <a:latin typeface="+mn-lt"/>
                <a:ea typeface="+mn-ea"/>
                <a:cs typeface="+mn-cs"/>
              </a:rPr>
              <a:t>“Women at the University of Michigan” report was released in February 1992 and the</a:t>
            </a:r>
            <a:r>
              <a:rPr lang="en-US" sz="1200" kern="1200" baseline="0" dirty="0" smtClean="0">
                <a:solidFill>
                  <a:schemeClr val="tx1"/>
                </a:solidFill>
                <a:effectLst/>
                <a:latin typeface="+mn-lt"/>
                <a:ea typeface="+mn-ea"/>
                <a:cs typeface="+mn-cs"/>
              </a:rPr>
              <a:t> second in </a:t>
            </a:r>
            <a:r>
              <a:rPr lang="en-US" sz="1200" kern="1200" dirty="0" smtClean="0">
                <a:solidFill>
                  <a:schemeClr val="tx1"/>
                </a:solidFill>
                <a:effectLst/>
                <a:latin typeface="+mn-lt"/>
                <a:ea typeface="+mn-ea"/>
                <a:cs typeface="+mn-cs"/>
              </a:rPr>
              <a:t>December 1993.</a:t>
            </a:r>
          </a:p>
          <a:p>
            <a:pPr marL="0" marR="0" indent="0" algn="l" defTabSz="457200" rtl="0" eaLnBrk="1" fontAlgn="auto" latinLnBrk="0" hangingPunct="1">
              <a:lnSpc>
                <a:spcPct val="2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 the years, CEW</a:t>
            </a:r>
            <a:r>
              <a:rPr lang="en-US" sz="1200" kern="1200" baseline="0" dirty="0" smtClean="0">
                <a:solidFill>
                  <a:schemeClr val="tx1"/>
                </a:solidFill>
                <a:effectLst/>
                <a:latin typeface="+mn-lt"/>
                <a:ea typeface="+mn-ea"/>
                <a:cs typeface="+mn-cs"/>
              </a:rPr>
              <a:t> staff continued to work with what became the Office of Human Resource Records and Information Services, as well as the Office of Budget and Planning, on subsequent editions published in 1996,  2003 and 2009.</a:t>
            </a:r>
            <a:endParaRPr lang="en-US" sz="1200" kern="1200" dirty="0" smtClean="0">
              <a:solidFill>
                <a:schemeClr val="tx1"/>
              </a:solidFill>
              <a:effectLst/>
              <a:latin typeface="+mn-lt"/>
              <a:ea typeface="+mn-ea"/>
              <a:cs typeface="+mn-cs"/>
            </a:endParaRPr>
          </a:p>
          <a:p>
            <a:pPr>
              <a:lnSpc>
                <a:spcPct val="200000"/>
              </a:lnSpc>
            </a:pPr>
            <a:endParaRPr lang="en-US" dirty="0" smtClean="0"/>
          </a:p>
          <a:p>
            <a:pPr>
              <a:lnSpc>
                <a:spcPct val="200000"/>
              </a:lnSpc>
            </a:pPr>
            <a:r>
              <a:rPr lang="en-US" dirty="0" smtClean="0"/>
              <a:t>These reports laid the groundwork</a:t>
            </a:r>
            <a:r>
              <a:rPr lang="en-US" baseline="0" dirty="0" smtClean="0"/>
              <a:t> for what turned into the annual Human Capital Report produced by HRRIS.</a:t>
            </a:r>
            <a:endParaRPr lang="en-US" dirty="0" smtClean="0"/>
          </a:p>
          <a:p>
            <a:endParaRPr lang="en-US" dirty="0"/>
          </a:p>
        </p:txBody>
      </p:sp>
      <p:sp>
        <p:nvSpPr>
          <p:cNvPr id="4" name="Slide Number Placeholder 3"/>
          <p:cNvSpPr>
            <a:spLocks noGrp="1"/>
          </p:cNvSpPr>
          <p:nvPr>
            <p:ph type="sldNum" sz="quarter" idx="10"/>
          </p:nvPr>
        </p:nvSpPr>
        <p:spPr/>
        <p:txBody>
          <a:bodyPr/>
          <a:lstStyle/>
          <a:p>
            <a:fld id="{CB473668-2A4C-9C4E-871F-82DCCEB97A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293256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64473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101525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334562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396046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218342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185575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411943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153362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97579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9BC2B1-3F09-9748-9026-4966EE94DB5C}" type="datetimeFigureOut">
              <a:rPr lang="en-US" smtClean="0"/>
              <a:pPr/>
              <a:t>4/17/15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40DC8E-C63A-D74E-9F2A-2BE0C9F0F962}" type="slidenum">
              <a:rPr lang="en-US" smtClean="0"/>
              <a:pPr/>
              <a:t>‹#›</a:t>
            </a:fld>
            <a:endParaRPr lang="en-US"/>
          </a:p>
        </p:txBody>
      </p:sp>
    </p:spTree>
    <p:extLst>
      <p:ext uri="{BB962C8B-B14F-4D97-AF65-F5344CB8AC3E}">
        <p14:creationId xmlns:p14="http://schemas.microsoft.com/office/powerpoint/2010/main" val="8534259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364" y="274638"/>
            <a:ext cx="742023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9364" y="1816079"/>
            <a:ext cx="7877435" cy="41059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9144000" cy="203980"/>
          </a:xfrm>
          <a:prstGeom prst="rect">
            <a:avLst/>
          </a:prstGeom>
          <a:solidFill>
            <a:srgbClr val="8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bottom-jp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11384"/>
            <a:ext cx="9144000" cy="746616"/>
          </a:xfrm>
          <a:prstGeom prst="rect">
            <a:avLst/>
          </a:prstGeom>
          <a:solidFill>
            <a:srgbClr val="FFFFFF"/>
          </a:solidFill>
        </p:spPr>
      </p:pic>
    </p:spTree>
    <p:extLst>
      <p:ext uri="{BB962C8B-B14F-4D97-AF65-F5344CB8AC3E}">
        <p14:creationId xmlns:p14="http://schemas.microsoft.com/office/powerpoint/2010/main" val="2364278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rgbClr val="FF6600"/>
          </a:solidFill>
          <a:latin typeface="+mj-lt"/>
          <a:ea typeface="+mj-ea"/>
          <a:cs typeface="+mj-cs"/>
        </a:defRPr>
      </a:lvl1pPr>
    </p:titleStyle>
    <p:bodyStyle>
      <a:lvl1pPr marL="0" indent="0" algn="l" defTabSz="457200" rtl="0" eaLnBrk="1" latinLnBrk="0" hangingPunct="1">
        <a:spcBef>
          <a:spcPct val="20000"/>
        </a:spcBef>
        <a:buFont typeface="Arial"/>
        <a:buNone/>
        <a:defRPr sz="2800" b="1" kern="1200">
          <a:solidFill>
            <a:schemeClr val="accent4">
              <a:lumMod val="75000"/>
            </a:schemeClr>
          </a:solidFill>
          <a:latin typeface="+mn-lt"/>
          <a:ea typeface="+mn-ea"/>
          <a:cs typeface="+mn-cs"/>
        </a:defRPr>
      </a:lvl1pPr>
      <a:lvl2pPr marL="914400" indent="-45720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v=9hjuUO3ezjU&amp;feature=youtu.be"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2193" y="1541043"/>
            <a:ext cx="8012231" cy="1143000"/>
          </a:xfrm>
        </p:spPr>
        <p:txBody>
          <a:bodyPr>
            <a:normAutofit fontScale="90000"/>
          </a:bodyPr>
          <a:lstStyle/>
          <a:p>
            <a:pPr algn="ctr"/>
            <a:r>
              <a:rPr lang="en-US" dirty="0" smtClean="0"/>
              <a:t>The President’s Advisory Commission on Women’s Issues</a:t>
            </a:r>
            <a:br>
              <a:rPr lang="en-US" dirty="0" smtClean="0"/>
            </a:br>
            <a:r>
              <a:rPr lang="en-US" b="1" dirty="0" smtClean="0"/>
              <a:t>1989 - 2015</a:t>
            </a:r>
            <a:endParaRPr lang="en-US" b="1" dirty="0"/>
          </a:p>
        </p:txBody>
      </p:sp>
      <p:sp>
        <p:nvSpPr>
          <p:cNvPr id="6" name="Content Placeholder 5"/>
          <p:cNvSpPr>
            <a:spLocks noGrp="1"/>
          </p:cNvSpPr>
          <p:nvPr>
            <p:ph idx="1"/>
          </p:nvPr>
        </p:nvSpPr>
        <p:spPr>
          <a:xfrm>
            <a:off x="552193" y="3453078"/>
            <a:ext cx="8012231" cy="2559101"/>
          </a:xfrm>
          <a:ln>
            <a:solidFill>
              <a:schemeClr val="bg2">
                <a:lumMod val="25000"/>
              </a:schemeClr>
            </a:solidFill>
          </a:ln>
        </p:spPr>
        <p:txBody>
          <a:bodyPr>
            <a:normAutofit/>
          </a:bodyPr>
          <a:lstStyle/>
          <a:p>
            <a:pPr algn="ctr"/>
            <a:r>
              <a:rPr lang="en-US" sz="4000" dirty="0" smtClean="0"/>
              <a:t/>
            </a:r>
            <a:br>
              <a:rPr lang="en-US" sz="4000" dirty="0" smtClean="0"/>
            </a:br>
            <a:r>
              <a:rPr lang="en-US" sz="4000" dirty="0" smtClean="0"/>
              <a:t>A Legacy of Advances For Women</a:t>
            </a:r>
            <a:br>
              <a:rPr lang="en-US" sz="4000" dirty="0" smtClean="0"/>
            </a:br>
            <a:r>
              <a:rPr lang="en-US" sz="4000" dirty="0" smtClean="0"/>
              <a:t>and the University as a Whole</a:t>
            </a:r>
            <a:endParaRPr lang="en-US" sz="4000" i="1" dirty="0" smtClean="0">
              <a:latin typeface="Perpetua"/>
              <a:ea typeface="ＭＳ Ｐゴシック" charset="-128"/>
              <a:cs typeface="Perpetua"/>
            </a:endParaRPr>
          </a:p>
          <a:p>
            <a:r>
              <a:rPr lang="en-US" sz="1900" i="1" dirty="0" smtClean="0">
                <a:latin typeface="Perpetua"/>
                <a:ea typeface="ＭＳ Ｐゴシック" charset="-128"/>
                <a:cs typeface="Perpetua"/>
              </a:rPr>
              <a:t>                                  </a:t>
            </a:r>
            <a:endParaRPr lang="en-US" sz="1700" dirty="0">
              <a:latin typeface="Perpetua"/>
              <a:cs typeface="Perpetua"/>
            </a:endParaRPr>
          </a:p>
        </p:txBody>
      </p:sp>
    </p:spTree>
    <p:extLst>
      <p:ext uri="{BB962C8B-B14F-4D97-AF65-F5344CB8AC3E}">
        <p14:creationId xmlns:p14="http://schemas.microsoft.com/office/powerpoint/2010/main" val="425676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Michigan Agenda for Women: Leadership for a New Century</a:t>
            </a:r>
            <a:endParaRPr lang="en-US" dirty="0"/>
          </a:p>
        </p:txBody>
      </p:sp>
      <p:sp>
        <p:nvSpPr>
          <p:cNvPr id="3" name="Content Placeholder 2"/>
          <p:cNvSpPr>
            <a:spLocks noGrp="1"/>
          </p:cNvSpPr>
          <p:nvPr>
            <p:ph idx="1"/>
          </p:nvPr>
        </p:nvSpPr>
        <p:spPr/>
        <p:txBody>
          <a:bodyPr>
            <a:normAutofit/>
          </a:bodyPr>
          <a:lstStyle/>
          <a:p>
            <a:pPr marL="274320" indent="-274320">
              <a:spcAft>
                <a:spcPts val="600"/>
              </a:spcAft>
              <a:buFont typeface="Arial"/>
              <a:buChar char="•"/>
            </a:pPr>
            <a:r>
              <a:rPr lang="en-US" dirty="0" smtClean="0"/>
              <a:t>Launched in 1993-94 by </a:t>
            </a:r>
            <a:r>
              <a:rPr lang="en-US" dirty="0" smtClean="0"/>
              <a:t>Duderstadt</a:t>
            </a:r>
            <a:r>
              <a:rPr lang="en-US" dirty="0" smtClean="0"/>
              <a:t> to make U-M leader in promoting success of women</a:t>
            </a:r>
          </a:p>
          <a:p>
            <a:pPr marL="274320" indent="-274320">
              <a:buFont typeface="Arial"/>
              <a:buChar char="•"/>
            </a:pPr>
            <a:r>
              <a:rPr lang="en-US" dirty="0" smtClean="0"/>
              <a:t>Included many PACWI recommendations:</a:t>
            </a:r>
            <a:br>
              <a:rPr lang="en-US" dirty="0" smtClean="0"/>
            </a:br>
            <a:endParaRPr lang="en-US" dirty="0" smtClean="0"/>
          </a:p>
          <a:p>
            <a:pPr lvl="2"/>
            <a:r>
              <a:rPr lang="en-US" dirty="0" smtClean="0"/>
              <a:t>Career Development Fund for Women Faculty to offset disproportionate demands for advising, committee membership &amp; other service </a:t>
            </a:r>
          </a:p>
          <a:p>
            <a:pPr lvl="2"/>
            <a:r>
              <a:rPr lang="en-US" dirty="0" smtClean="0"/>
              <a:t>Creation of 10 new senior faculty positions for outstanding women, with more to follow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94014" y="1417638"/>
            <a:ext cx="7985492" cy="4476483"/>
          </a:xfrm>
          <a:ln>
            <a:solidFill>
              <a:schemeClr val="tx1">
                <a:lumMod val="65000"/>
                <a:lumOff val="35000"/>
              </a:schemeClr>
            </a:solidFill>
          </a:ln>
        </p:spPr>
        <p:txBody>
          <a:bodyPr>
            <a:normAutofit fontScale="92500" lnSpcReduction="10000"/>
          </a:bodyPr>
          <a:lstStyle/>
          <a:p>
            <a:pPr indent="0" algn="ctr">
              <a:lnSpc>
                <a:spcPct val="80000"/>
              </a:lnSpc>
              <a:spcBef>
                <a:spcPct val="0"/>
              </a:spcBef>
              <a:buClr>
                <a:schemeClr val="tx2"/>
              </a:buClr>
              <a:buNone/>
            </a:pPr>
            <a:endParaRPr lang="en-US" sz="2600" dirty="0" smtClean="0">
              <a:ea typeface="ＭＳ Ｐゴシック" charset="-128"/>
              <a:cs typeface="Perpetua"/>
            </a:endParaRPr>
          </a:p>
          <a:p>
            <a:pPr marL="274320" indent="-274320">
              <a:spcAft>
                <a:spcPts val="600"/>
              </a:spcAft>
              <a:buFont typeface="Arial"/>
              <a:buChar char="•"/>
            </a:pPr>
            <a:r>
              <a:rPr lang="en-US" sz="3200" b="0" dirty="0" smtClean="0">
                <a:solidFill>
                  <a:schemeClr val="tx1">
                    <a:tint val="75000"/>
                  </a:schemeClr>
                </a:solidFill>
              </a:rPr>
              <a:t>Historical memory of past efforts and </a:t>
            </a:r>
            <a:br>
              <a:rPr lang="en-US" sz="3200" b="0" dirty="0" smtClean="0">
                <a:solidFill>
                  <a:schemeClr val="tx1">
                    <a:tint val="75000"/>
                  </a:schemeClr>
                </a:solidFill>
              </a:rPr>
            </a:br>
            <a:r>
              <a:rPr lang="en-US" sz="3200" b="0" dirty="0" smtClean="0">
                <a:solidFill>
                  <a:schemeClr val="tx1">
                    <a:tint val="75000"/>
                  </a:schemeClr>
                </a:solidFill>
              </a:rPr>
              <a:t>continuing needs</a:t>
            </a:r>
          </a:p>
          <a:p>
            <a:pPr marL="274320" indent="-274320">
              <a:spcAft>
                <a:spcPts val="600"/>
              </a:spcAft>
              <a:buFont typeface="Arial"/>
              <a:buChar char="•"/>
            </a:pPr>
            <a:r>
              <a:rPr lang="en-US" sz="3200" b="0" dirty="0" smtClean="0">
                <a:solidFill>
                  <a:schemeClr val="tx1">
                    <a:tint val="75000"/>
                  </a:schemeClr>
                </a:solidFill>
              </a:rPr>
              <a:t>Political savvy of having CEW director chair</a:t>
            </a:r>
          </a:p>
          <a:p>
            <a:pPr marL="274320" indent="-274320">
              <a:spcAft>
                <a:spcPts val="600"/>
              </a:spcAft>
              <a:buFont typeface="Arial"/>
              <a:buChar char="•"/>
            </a:pPr>
            <a:r>
              <a:rPr lang="en-US" sz="3200" b="0" dirty="0" smtClean="0">
                <a:solidFill>
                  <a:schemeClr val="tx1">
                    <a:tint val="75000"/>
                  </a:schemeClr>
                </a:solidFill>
              </a:rPr>
              <a:t>Clear entity for receiving suggestions</a:t>
            </a:r>
          </a:p>
          <a:p>
            <a:pPr marL="274320" indent="-274320">
              <a:spcAft>
                <a:spcPts val="600"/>
              </a:spcAft>
              <a:buFont typeface="Arial"/>
              <a:buChar char="•"/>
            </a:pPr>
            <a:r>
              <a:rPr lang="en-US" sz="3200" b="0" dirty="0" smtClean="0">
                <a:solidFill>
                  <a:schemeClr val="tx1">
                    <a:tint val="75000"/>
                  </a:schemeClr>
                </a:solidFill>
              </a:rPr>
              <a:t>Continuous effort to expand reach of policies and programs </a:t>
            </a:r>
          </a:p>
          <a:p>
            <a:pPr marL="274320" indent="-274320">
              <a:spcAft>
                <a:spcPts val="600"/>
              </a:spcAft>
              <a:buFont typeface="Arial"/>
              <a:buChar char="•"/>
            </a:pPr>
            <a:r>
              <a:rPr lang="en-US" sz="3200" b="0" dirty="0" smtClean="0">
                <a:solidFill>
                  <a:schemeClr val="tx1">
                    <a:tint val="75000"/>
                  </a:schemeClr>
                </a:solidFill>
              </a:rPr>
              <a:t>Attention to implementation and ongoing support for policies and programs</a:t>
            </a:r>
          </a:p>
        </p:txBody>
      </p:sp>
      <p:sp>
        <p:nvSpPr>
          <p:cNvPr id="3" name="Title 2"/>
          <p:cNvSpPr>
            <a:spLocks noGrp="1"/>
          </p:cNvSpPr>
          <p:nvPr>
            <p:ph type="title"/>
          </p:nvPr>
        </p:nvSpPr>
        <p:spPr/>
        <p:txBody>
          <a:bodyPr>
            <a:normAutofit/>
          </a:bodyPr>
          <a:lstStyle/>
          <a:p>
            <a:r>
              <a:rPr lang="en-US" sz="3600" dirty="0" smtClean="0"/>
              <a:t>Benefits of Ongoing Commission Work</a:t>
            </a:r>
            <a:endParaRPr lang="en-US" sz="3600" dirty="0"/>
          </a:p>
        </p:txBody>
      </p:sp>
    </p:spTree>
    <p:extLst>
      <p:ext uri="{BB962C8B-B14F-4D97-AF65-F5344CB8AC3E}">
        <p14:creationId xmlns:p14="http://schemas.microsoft.com/office/powerpoint/2010/main" val="9940257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Work-Life Flexibility</a:t>
            </a:r>
            <a:endParaRPr lang="en-US" dirty="0"/>
          </a:p>
        </p:txBody>
      </p:sp>
      <p:sp>
        <p:nvSpPr>
          <p:cNvPr id="3" name="Content Placeholder 2"/>
          <p:cNvSpPr>
            <a:spLocks noGrp="1"/>
          </p:cNvSpPr>
          <p:nvPr>
            <p:ph idx="1"/>
          </p:nvPr>
        </p:nvSpPr>
        <p:spPr/>
        <p:txBody>
          <a:bodyPr>
            <a:normAutofit lnSpcReduction="10000"/>
          </a:bodyPr>
          <a:lstStyle/>
          <a:p>
            <a:pPr marL="274320" indent="-274320">
              <a:spcAft>
                <a:spcPts val="1200"/>
              </a:spcAft>
              <a:buFont typeface="Arial"/>
              <a:buChar char="•"/>
            </a:pPr>
            <a:r>
              <a:rPr lang="en-US" dirty="0" smtClean="0"/>
              <a:t>Increasing number of paid sick days that can be used for family care  (from 3 to 6 to 15)</a:t>
            </a:r>
          </a:p>
          <a:p>
            <a:pPr marL="274320" indent="-274320">
              <a:spcAft>
                <a:spcPts val="1200"/>
              </a:spcAft>
              <a:buFont typeface="Arial"/>
              <a:buChar char="•"/>
            </a:pPr>
            <a:r>
              <a:rPr lang="en-US" dirty="0" smtClean="0"/>
              <a:t>Minimum number of tenure clock stops approved increased to two in 2012</a:t>
            </a:r>
          </a:p>
          <a:p>
            <a:pPr marL="274320" indent="-274320">
              <a:buFont typeface="Arial"/>
              <a:buChar char="•"/>
            </a:pPr>
            <a:r>
              <a:rPr lang="en-US" dirty="0" smtClean="0"/>
              <a:t>Increased eligibility for modified duties:</a:t>
            </a:r>
          </a:p>
          <a:p>
            <a:pPr lvl="1"/>
            <a:r>
              <a:rPr lang="en-US" dirty="0" smtClean="0"/>
              <a:t>Pregnant faculty only in 1991</a:t>
            </a:r>
          </a:p>
          <a:p>
            <a:pPr lvl="1"/>
            <a:r>
              <a:rPr lang="en-US" dirty="0" smtClean="0"/>
              <a:t>Parents of any gender in 2005</a:t>
            </a:r>
          </a:p>
          <a:p>
            <a:pPr lvl="1"/>
            <a:r>
              <a:rPr lang="en-US" dirty="0" smtClean="0"/>
              <a:t>Rackham students of any gender in 2008</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772" y="535085"/>
            <a:ext cx="7528360" cy="663504"/>
          </a:xfrm>
        </p:spPr>
        <p:txBody>
          <a:bodyPr>
            <a:normAutofit fontScale="90000"/>
          </a:bodyPr>
          <a:lstStyle/>
          <a:p>
            <a:pPr algn="r"/>
            <a:r>
              <a:rPr lang="en-US" dirty="0" smtClean="0"/>
              <a:t/>
            </a:r>
            <a:br>
              <a:rPr lang="en-US" dirty="0" smtClean="0"/>
            </a:br>
            <a:r>
              <a:rPr lang="en-US" dirty="0" smtClean="0"/>
              <a:t/>
            </a:r>
            <a:br>
              <a:rPr lang="en-US" dirty="0" smtClean="0"/>
            </a:br>
            <a:r>
              <a:rPr lang="en-US" dirty="0" smtClean="0"/>
              <a:t>Reflections </a:t>
            </a:r>
            <a:r>
              <a:rPr lang="en-US" dirty="0" smtClean="0"/>
              <a:t>on </a:t>
            </a:r>
            <a:r>
              <a:rPr lang="en-US" dirty="0"/>
              <a:t>PACWI’s Drafting </a:t>
            </a:r>
            <a:r>
              <a:rPr lang="en-US" dirty="0" smtClean="0"/>
              <a:t/>
            </a:r>
            <a:br>
              <a:rPr lang="en-US" dirty="0" smtClean="0"/>
            </a:br>
            <a:r>
              <a:rPr lang="en-US" dirty="0" smtClean="0"/>
              <a:t>of Modified Duties Policy</a:t>
            </a:r>
            <a:br>
              <a:rPr lang="en-US" dirty="0" smtClean="0"/>
            </a:br>
            <a:r>
              <a:rPr lang="en-US" dirty="0" smtClean="0"/>
              <a:t>for Graduate Students </a:t>
            </a:r>
            <a:endParaRPr lang="en-US" dirty="0"/>
          </a:p>
        </p:txBody>
      </p:sp>
      <p:pic>
        <p:nvPicPr>
          <p:cNvPr id="7" name="Picture 6" descr="Screen Shot 2015-04-16 at 11.23.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57" y="2633051"/>
            <a:ext cx="5299177" cy="3446160"/>
          </a:xfrm>
          <a:prstGeom prst="rect">
            <a:avLst/>
          </a:prstGeom>
        </p:spPr>
      </p:pic>
      <p:sp>
        <p:nvSpPr>
          <p:cNvPr id="9" name="Rectangle 8"/>
          <p:cNvSpPr/>
          <p:nvPr/>
        </p:nvSpPr>
        <p:spPr>
          <a:xfrm>
            <a:off x="5941501" y="5282721"/>
            <a:ext cx="3017435" cy="646331"/>
          </a:xfrm>
          <a:prstGeom prst="rect">
            <a:avLst/>
          </a:prstGeom>
        </p:spPr>
        <p:txBody>
          <a:bodyPr wrap="none">
            <a:spAutoFit/>
          </a:bodyPr>
          <a:lstStyle/>
          <a:p>
            <a:endParaRPr lang="en-US" dirty="0" smtClean="0">
              <a:hlinkClick r:id="rId4"/>
            </a:endParaRPr>
          </a:p>
          <a:p>
            <a:r>
              <a:rPr lang="en-US" dirty="0" smtClean="0">
                <a:hlinkClick r:id="rId4"/>
              </a:rPr>
              <a:t>https</a:t>
            </a:r>
            <a:r>
              <a:rPr lang="en-US" dirty="0">
                <a:hlinkClick r:id="rId4"/>
              </a:rPr>
              <a:t>://</a:t>
            </a:r>
            <a:r>
              <a:rPr lang="en-US" dirty="0" smtClean="0">
                <a:hlinkClick r:id="rId4"/>
              </a:rPr>
              <a:t>youtube</a:t>
            </a:r>
            <a:r>
              <a:rPr lang="en-US" dirty="0">
                <a:hlinkClick r:id="rId4"/>
              </a:rPr>
              <a:t>/9hjuUO3ezjU</a:t>
            </a:r>
            <a:endParaRPr lang="en-US" dirty="0"/>
          </a:p>
        </p:txBody>
      </p:sp>
    </p:spTree>
    <p:extLst>
      <p:ext uri="{BB962C8B-B14F-4D97-AF65-F5344CB8AC3E}">
        <p14:creationId xmlns:p14="http://schemas.microsoft.com/office/powerpoint/2010/main" val="15754687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94014" y="1676599"/>
            <a:ext cx="7985492" cy="2819400"/>
          </a:xfrm>
          <a:ln>
            <a:solidFill>
              <a:schemeClr val="tx1">
                <a:lumMod val="65000"/>
                <a:lumOff val="35000"/>
              </a:schemeClr>
            </a:solidFill>
          </a:ln>
        </p:spPr>
        <p:txBody>
          <a:bodyPr>
            <a:normAutofit/>
          </a:bodyPr>
          <a:lstStyle/>
          <a:p>
            <a:pPr algn="ctr">
              <a:lnSpc>
                <a:spcPct val="80000"/>
              </a:lnSpc>
              <a:spcBef>
                <a:spcPct val="0"/>
              </a:spcBef>
              <a:buClr>
                <a:schemeClr val="tx2"/>
              </a:buClr>
            </a:pPr>
            <a:r>
              <a:rPr lang="en-US" sz="2400" dirty="0" smtClean="0"/>
              <a:t>Leave of Absence Tool Kit helps women maximize paid leave post-childbirth</a:t>
            </a:r>
          </a:p>
          <a:p>
            <a:pPr algn="ctr">
              <a:lnSpc>
                <a:spcPct val="80000"/>
              </a:lnSpc>
              <a:spcBef>
                <a:spcPct val="0"/>
              </a:spcBef>
              <a:buClr>
                <a:schemeClr val="tx2"/>
              </a:buClr>
            </a:pPr>
            <a:r>
              <a:rPr lang="en-US" sz="2400" dirty="0" smtClean="0"/>
              <a:t>Leave of Absence Tool Kit helps women maximize paid leave post-childbirth</a:t>
            </a:r>
          </a:p>
          <a:p>
            <a:pPr indent="0" algn="ctr">
              <a:lnSpc>
                <a:spcPct val="80000"/>
              </a:lnSpc>
              <a:spcBef>
                <a:spcPct val="0"/>
              </a:spcBef>
              <a:buClr>
                <a:schemeClr val="tx2"/>
              </a:buClr>
              <a:buNone/>
            </a:pPr>
            <a:endParaRPr lang="en-US" sz="2600" dirty="0" smtClean="0">
              <a:ea typeface="ＭＳ Ｐゴシック" charset="-128"/>
              <a:cs typeface="Perpetua"/>
            </a:endParaRPr>
          </a:p>
        </p:txBody>
      </p:sp>
      <p:sp>
        <p:nvSpPr>
          <p:cNvPr id="3" name="Title 2"/>
          <p:cNvSpPr>
            <a:spLocks noGrp="1"/>
          </p:cNvSpPr>
          <p:nvPr>
            <p:ph type="title"/>
          </p:nvPr>
        </p:nvSpPr>
        <p:spPr/>
        <p:txBody>
          <a:bodyPr>
            <a:normAutofit/>
          </a:bodyPr>
          <a:lstStyle/>
          <a:p>
            <a:r>
              <a:rPr lang="en-US" sz="3600" dirty="0" smtClean="0"/>
              <a:t>Increased Work-Life Flexibility for Staff</a:t>
            </a:r>
            <a:endParaRPr lang="en-US" sz="3600" dirty="0"/>
          </a:p>
        </p:txBody>
      </p:sp>
      <p:pic>
        <p:nvPicPr>
          <p:cNvPr id="4" name="Picture 3"/>
          <p:cNvPicPr>
            <a:picLocks noChangeAspect="1"/>
          </p:cNvPicPr>
          <p:nvPr/>
        </p:nvPicPr>
        <p:blipFill>
          <a:blip r:embed="rId3"/>
          <a:stretch>
            <a:fillRect/>
          </a:stretch>
        </p:blipFill>
        <p:spPr>
          <a:xfrm>
            <a:off x="809364" y="1676598"/>
            <a:ext cx="7658100" cy="2819400"/>
          </a:xfrm>
          <a:prstGeom prst="rect">
            <a:avLst/>
          </a:prstGeom>
        </p:spPr>
      </p:pic>
      <p:sp>
        <p:nvSpPr>
          <p:cNvPr id="5" name="Rectangle 4"/>
          <p:cNvSpPr/>
          <p:nvPr/>
        </p:nvSpPr>
        <p:spPr>
          <a:xfrm>
            <a:off x="694014" y="4759357"/>
            <a:ext cx="7985492" cy="954107"/>
          </a:xfrm>
          <a:prstGeom prst="rect">
            <a:avLst/>
          </a:prstGeom>
        </p:spPr>
        <p:txBody>
          <a:bodyPr wrap="square">
            <a:spAutoFit/>
          </a:bodyPr>
          <a:lstStyle/>
          <a:p>
            <a:r>
              <a:rPr lang="en-US" sz="2800" dirty="0" smtClean="0"/>
              <a:t>Leave of Absence Tool Kit helps women maximize paid leave following childbirth</a:t>
            </a:r>
            <a:endParaRPr lang="en-US" sz="2800" dirty="0"/>
          </a:p>
        </p:txBody>
      </p:sp>
    </p:spTree>
    <p:extLst>
      <p:ext uri="{BB962C8B-B14F-4D97-AF65-F5344CB8AC3E}">
        <p14:creationId xmlns:p14="http://schemas.microsoft.com/office/powerpoint/2010/main" val="9940257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Advocate for Transparency</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Tenure review process</a:t>
            </a:r>
          </a:p>
          <a:p>
            <a:pPr lvl="1"/>
            <a:r>
              <a:rPr lang="en-US" dirty="0" smtClean="0"/>
              <a:t>Next level review of negative tenure decisions</a:t>
            </a:r>
          </a:p>
          <a:p>
            <a:pPr lvl="1"/>
            <a:r>
              <a:rPr lang="en-US" dirty="0" smtClean="0"/>
              <a:t>Clearer guidelines &amp; criteria for faculty</a:t>
            </a:r>
            <a:br>
              <a:rPr lang="en-US" dirty="0" smtClean="0"/>
            </a:br>
            <a:endParaRPr lang="en-US" dirty="0" smtClean="0"/>
          </a:p>
          <a:p>
            <a:r>
              <a:rPr lang="en-US" dirty="0" smtClean="0"/>
              <a:t>Faculty salary equity </a:t>
            </a:r>
            <a:br>
              <a:rPr lang="en-US" dirty="0" smtClean="0"/>
            </a:br>
            <a:endParaRPr lang="en-US" dirty="0" smtClean="0"/>
          </a:p>
          <a:p>
            <a:r>
              <a:rPr lang="en-US" dirty="0" smtClean="0"/>
              <a:t>Systems change efforts </a:t>
            </a:r>
          </a:p>
          <a:p>
            <a:pPr lvl="1"/>
            <a:r>
              <a:rPr lang="en-US" dirty="0" smtClean="0"/>
              <a:t>Redesign of job classification system</a:t>
            </a:r>
          </a:p>
          <a:p>
            <a:pPr lvl="1"/>
            <a:r>
              <a:rPr lang="en-US" dirty="0" smtClean="0"/>
              <a:t>Centralization of IT and Admin services</a:t>
            </a:r>
          </a:p>
        </p:txBody>
      </p:sp>
    </p:spTree>
    <p:extLst>
      <p:ext uri="{BB962C8B-B14F-4D97-AF65-F5344CB8AC3E}">
        <p14:creationId xmlns:p14="http://schemas.microsoft.com/office/powerpoint/2010/main" val="405716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64" y="274638"/>
            <a:ext cx="7823614" cy="1143000"/>
          </a:xfrm>
        </p:spPr>
        <p:txBody>
          <a:bodyPr>
            <a:normAutofit/>
          </a:bodyPr>
          <a:lstStyle/>
          <a:p>
            <a:r>
              <a:rPr lang="en-US" dirty="0" smtClean="0"/>
              <a:t>An Advocate for Staff</a:t>
            </a:r>
            <a:endParaRPr lang="en-US" b="1" dirty="0"/>
          </a:p>
        </p:txBody>
      </p:sp>
      <p:sp>
        <p:nvSpPr>
          <p:cNvPr id="6" name="Content Placeholder 5"/>
          <p:cNvSpPr>
            <a:spLocks noGrp="1"/>
          </p:cNvSpPr>
          <p:nvPr>
            <p:ph idx="1"/>
          </p:nvPr>
        </p:nvSpPr>
        <p:spPr>
          <a:xfrm>
            <a:off x="809364" y="1649716"/>
            <a:ext cx="7877436" cy="4362464"/>
          </a:xfrm>
        </p:spPr>
        <p:txBody>
          <a:bodyPr>
            <a:noAutofit/>
          </a:bodyPr>
          <a:lstStyle/>
          <a:p>
            <a:pPr marL="274320" indent="-274320">
              <a:spcAft>
                <a:spcPts val="1200"/>
              </a:spcAft>
              <a:buFont typeface="Arial"/>
              <a:buChar char="•"/>
            </a:pPr>
            <a:r>
              <a:rPr lang="en-US" sz="3200" dirty="0" smtClean="0"/>
              <a:t>Raising base salaries of lowest paid staff</a:t>
            </a:r>
          </a:p>
          <a:p>
            <a:pPr marL="274320" indent="-274320">
              <a:spcAft>
                <a:spcPts val="1200"/>
              </a:spcAft>
              <a:buFont typeface="Arial"/>
              <a:buChar char="•"/>
            </a:pPr>
            <a:r>
              <a:rPr lang="en-US" sz="3200" dirty="0" smtClean="0"/>
              <a:t>Inclusion of staff representatives on presidential search committee (1995-6)</a:t>
            </a:r>
          </a:p>
          <a:p>
            <a:pPr marL="274320" indent="-274320">
              <a:spcAft>
                <a:spcPts val="1200"/>
              </a:spcAft>
              <a:buFont typeface="Arial"/>
              <a:buChar char="•"/>
            </a:pPr>
            <a:r>
              <a:rPr lang="en-US" sz="3200" dirty="0" smtClean="0"/>
              <a:t>Career Development Fund for Lecturers</a:t>
            </a:r>
          </a:p>
          <a:p>
            <a:pPr marL="274320" indent="-274320">
              <a:buFont typeface="Arial"/>
              <a:buChar char="•"/>
            </a:pPr>
            <a:r>
              <a:rPr lang="en-US" sz="3200" dirty="0" smtClean="0"/>
              <a:t>Staff tuition support levels increased &amp; </a:t>
            </a:r>
            <a:br>
              <a:rPr lang="en-US" sz="3200" dirty="0" smtClean="0"/>
            </a:br>
            <a:r>
              <a:rPr lang="en-US" sz="3200" dirty="0" smtClean="0"/>
              <a:t>paid in advance, instead of after the fact  (2000)</a:t>
            </a:r>
          </a:p>
        </p:txBody>
      </p:sp>
    </p:spTree>
    <p:extLst>
      <p:ext uri="{BB962C8B-B14F-4D97-AF65-F5344CB8AC3E}">
        <p14:creationId xmlns:p14="http://schemas.microsoft.com/office/powerpoint/2010/main" val="240629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94014" y="1417638"/>
            <a:ext cx="7985492" cy="4476483"/>
          </a:xfrm>
          <a:ln>
            <a:solidFill>
              <a:schemeClr val="tx1">
                <a:lumMod val="65000"/>
                <a:lumOff val="35000"/>
              </a:schemeClr>
            </a:solidFill>
          </a:ln>
        </p:spPr>
        <p:txBody>
          <a:bodyPr>
            <a:normAutofit fontScale="92500" lnSpcReduction="20000"/>
          </a:bodyPr>
          <a:lstStyle/>
          <a:p>
            <a:pPr marL="274320" indent="-274320">
              <a:spcAft>
                <a:spcPts val="1200"/>
              </a:spcAft>
              <a:buFont typeface="Arial"/>
              <a:buChar char="•"/>
            </a:pPr>
            <a:r>
              <a:rPr lang="en-US" sz="3243" b="0" dirty="0" smtClean="0">
                <a:solidFill>
                  <a:schemeClr val="tx1">
                    <a:tint val="75000"/>
                  </a:schemeClr>
                </a:solidFill>
              </a:rPr>
              <a:t>Free after-hours campus parking, especially helpful for women grad students (1994-95)</a:t>
            </a:r>
          </a:p>
          <a:p>
            <a:pPr marL="274320" indent="-274320">
              <a:spcAft>
                <a:spcPts val="1200"/>
              </a:spcAft>
              <a:buFont typeface="Arial"/>
              <a:buChar char="•"/>
            </a:pPr>
            <a:r>
              <a:rPr lang="en-US" sz="3243" b="0" dirty="0" smtClean="0">
                <a:solidFill>
                  <a:schemeClr val="tx1">
                    <a:tint val="75000"/>
                  </a:schemeClr>
                </a:solidFill>
              </a:rPr>
              <a:t>Faculty-student relationships policy (2003)</a:t>
            </a:r>
          </a:p>
          <a:p>
            <a:pPr marL="274320" indent="-274320">
              <a:spcAft>
                <a:spcPts val="1200"/>
              </a:spcAft>
              <a:buFont typeface="Arial"/>
              <a:buChar char="•"/>
            </a:pPr>
            <a:r>
              <a:rPr lang="en-US" sz="3243" b="0" dirty="0" smtClean="0">
                <a:solidFill>
                  <a:schemeClr val="tx1">
                    <a:tint val="75000"/>
                  </a:schemeClr>
                </a:solidFill>
              </a:rPr>
              <a:t>Increased public notification of campus crime information and resources (2006)</a:t>
            </a:r>
          </a:p>
          <a:p>
            <a:pPr marL="274320" indent="-274320">
              <a:spcAft>
                <a:spcPts val="1200"/>
              </a:spcAft>
              <a:buFont typeface="Arial"/>
              <a:buChar char="•"/>
            </a:pPr>
            <a:r>
              <a:rPr lang="en-US" sz="3243" b="0" dirty="0" smtClean="0">
                <a:solidFill>
                  <a:schemeClr val="tx1">
                    <a:tint val="75000"/>
                  </a:schemeClr>
                </a:solidFill>
              </a:rPr>
              <a:t>Online tutorial for first-year students about sexual assault and alcohol abuse (2008-9)</a:t>
            </a:r>
          </a:p>
          <a:p>
            <a:pPr marL="274320" indent="-274320">
              <a:buFont typeface="Arial"/>
              <a:buChar char="•"/>
            </a:pPr>
            <a:r>
              <a:rPr lang="en-US" sz="3243" b="0" dirty="0" smtClean="0">
                <a:solidFill>
                  <a:schemeClr val="tx1">
                    <a:tint val="75000"/>
                  </a:schemeClr>
                </a:solidFill>
              </a:rPr>
              <a:t>Policies for faculty/staff and for students about sexual misconduct (various years)</a:t>
            </a:r>
          </a:p>
          <a:p>
            <a:pPr marL="274320" indent="-274320">
              <a:spcAft>
                <a:spcPts val="600"/>
              </a:spcAft>
              <a:buFont typeface="Arial"/>
              <a:buChar char="•"/>
            </a:pPr>
            <a:endParaRPr lang="en-US" sz="3200" b="0" dirty="0" smtClean="0">
              <a:solidFill>
                <a:schemeClr val="tx1">
                  <a:tint val="75000"/>
                </a:schemeClr>
              </a:solidFill>
            </a:endParaRPr>
          </a:p>
        </p:txBody>
      </p:sp>
      <p:sp>
        <p:nvSpPr>
          <p:cNvPr id="3" name="Title 2"/>
          <p:cNvSpPr>
            <a:spLocks noGrp="1"/>
          </p:cNvSpPr>
          <p:nvPr>
            <p:ph type="title"/>
          </p:nvPr>
        </p:nvSpPr>
        <p:spPr/>
        <p:txBody>
          <a:bodyPr>
            <a:normAutofit/>
          </a:bodyPr>
          <a:lstStyle/>
          <a:p>
            <a:pPr algn="ctr"/>
            <a:r>
              <a:rPr lang="en-US" dirty="0" smtClean="0"/>
              <a:t>Safety Initiatives</a:t>
            </a:r>
            <a:endParaRPr lang="en-US" dirty="0"/>
          </a:p>
        </p:txBody>
      </p:sp>
    </p:spTree>
    <p:extLst>
      <p:ext uri="{BB962C8B-B14F-4D97-AF65-F5344CB8AC3E}">
        <p14:creationId xmlns:p14="http://schemas.microsoft.com/office/powerpoint/2010/main" val="9940257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55" y="627768"/>
            <a:ext cx="8452407" cy="4985980"/>
          </a:xfrm>
          <a:prstGeom prst="rect">
            <a:avLst/>
          </a:prstGeom>
        </p:spPr>
        <p:txBody>
          <a:bodyPr wrap="square">
            <a:spAutoFit/>
          </a:bodyPr>
          <a:lstStyle/>
          <a:p>
            <a:r>
              <a:rPr lang="en-US" sz="2400" b="1" i="1" dirty="0" smtClean="0">
                <a:solidFill>
                  <a:schemeClr val="accent4">
                    <a:lumMod val="75000"/>
                  </a:schemeClr>
                </a:solidFill>
              </a:rPr>
              <a:t>“I'd like to recognize PACWI for playing a large role in discussing and helping to approve the Interim Procedure for Sexual Misconduct at UM. I was appointed as a student to PACWI during my senior year (2011-2012) during the time that this issue was brought forth. </a:t>
            </a:r>
            <a:br>
              <a:rPr lang="en-US" sz="2400" b="1" i="1" dirty="0" smtClean="0">
                <a:solidFill>
                  <a:schemeClr val="accent4">
                    <a:lumMod val="75000"/>
                  </a:schemeClr>
                </a:solidFill>
              </a:rPr>
            </a:br>
            <a:r>
              <a:rPr lang="en-US" sz="2400" b="1" i="1" dirty="0" smtClean="0">
                <a:solidFill>
                  <a:schemeClr val="accent4">
                    <a:lumMod val="75000"/>
                  </a:schemeClr>
                </a:solidFill>
              </a:rPr>
              <a:t/>
            </a:r>
            <a:br>
              <a:rPr lang="en-US" sz="2400" b="1" i="1" dirty="0" smtClean="0">
                <a:solidFill>
                  <a:schemeClr val="accent4">
                    <a:lumMod val="75000"/>
                  </a:schemeClr>
                </a:solidFill>
              </a:rPr>
            </a:br>
            <a:r>
              <a:rPr lang="en-US" sz="2400" b="1" i="1" dirty="0" smtClean="0">
                <a:solidFill>
                  <a:schemeClr val="accent4">
                    <a:lumMod val="75000"/>
                  </a:schemeClr>
                </a:solidFill>
              </a:rPr>
              <a:t>It was an honor to partner with PACWI, the Office of Student Conflict </a:t>
            </a:r>
            <a:r>
              <a:rPr lang="en-US" sz="2400" b="1" i="1" dirty="0" smtClean="0">
                <a:solidFill>
                  <a:srgbClr val="604A7B"/>
                </a:solidFill>
              </a:rPr>
              <a:t>Resolution,</a:t>
            </a:r>
            <a:r>
              <a:rPr lang="en-US" sz="2400" b="1" i="1" dirty="0" smtClean="0">
                <a:solidFill>
                  <a:schemeClr val="accent4">
                    <a:lumMod val="75000"/>
                  </a:schemeClr>
                </a:solidFill>
              </a:rPr>
              <a:t> and SAPAC in an effort to change the university's policy surrounding sexual assault cases brought forth by students, staff, and faculty.”</a:t>
            </a:r>
          </a:p>
          <a:p>
            <a:endParaRPr lang="en-US" dirty="0" smtClean="0"/>
          </a:p>
          <a:p>
            <a:r>
              <a:rPr lang="en-US" sz="2000" b="1" dirty="0" smtClean="0"/>
              <a:t>Sarah </a:t>
            </a:r>
            <a:r>
              <a:rPr lang="en-US" sz="2000" b="1" dirty="0" err="1" smtClean="0"/>
              <a:t>Kucemba</a:t>
            </a:r>
            <a:endParaRPr lang="en-US" sz="2000" dirty="0" smtClean="0"/>
          </a:p>
          <a:p>
            <a:r>
              <a:rPr lang="en-US" sz="2000" dirty="0" smtClean="0"/>
              <a:t>Program Coordinator | Michigan College Advising Corps</a:t>
            </a:r>
            <a:br>
              <a:rPr lang="en-US" sz="2000" dirty="0" smtClean="0"/>
            </a:br>
            <a:r>
              <a:rPr lang="en-US" sz="2000" dirty="0" smtClean="0"/>
              <a:t>University of Michigan | Center for Educational Outreach</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145" y="978150"/>
            <a:ext cx="8204236" cy="4524316"/>
          </a:xfrm>
          <a:prstGeom prst="rect">
            <a:avLst/>
          </a:prstGeom>
        </p:spPr>
        <p:txBody>
          <a:bodyPr wrap="square">
            <a:spAutoFit/>
          </a:bodyPr>
          <a:lstStyle/>
          <a:p>
            <a:r>
              <a:rPr lang="en-US" sz="2800" b="1" i="1" dirty="0" smtClean="0">
                <a:ln>
                  <a:solidFill>
                    <a:srgbClr val="604A7B"/>
                  </a:solidFill>
                </a:ln>
              </a:rPr>
              <a:t>“Being involved in PACWI was an experience that I learned a lot from and truly cherish the opportunity to have been a part of. I'm now working at Stanford University as the Assistant Director at the Office of Sexual Assault &amp; Relationship Abuse Education &amp; Response, and I can honestly say that my involvement in PACWI developed leadership skills that I still use today.   Thank you.”</a:t>
            </a:r>
          </a:p>
          <a:p>
            <a:r>
              <a:rPr lang="en-US" i="1" dirty="0" smtClean="0"/>
              <a:t/>
            </a:r>
            <a:br>
              <a:rPr lang="en-US" i="1" dirty="0" smtClean="0"/>
            </a:br>
            <a:r>
              <a:rPr lang="en-US" i="1" dirty="0" smtClean="0"/>
              <a:t/>
            </a:r>
            <a:br>
              <a:rPr lang="en-US" i="1" dirty="0" smtClean="0"/>
            </a:br>
            <a:r>
              <a:rPr lang="en-US" sz="2800" b="1" dirty="0" smtClean="0"/>
              <a:t>Carley Flanery, </a:t>
            </a:r>
            <a:r>
              <a:rPr lang="en-US" sz="2800" dirty="0" smtClean="0"/>
              <a:t>MPH, MSW</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 for a Women’s Commission</a:t>
            </a:r>
            <a:endParaRPr lang="en-US" b="1" dirty="0"/>
          </a:p>
        </p:txBody>
      </p:sp>
      <p:sp>
        <p:nvSpPr>
          <p:cNvPr id="6" name="Content Placeholder 5"/>
          <p:cNvSpPr>
            <a:spLocks noGrp="1"/>
          </p:cNvSpPr>
          <p:nvPr>
            <p:ph idx="1"/>
          </p:nvPr>
        </p:nvSpPr>
        <p:spPr>
          <a:xfrm>
            <a:off x="809364" y="1417319"/>
            <a:ext cx="7877436" cy="4490013"/>
          </a:xfrm>
          <a:ln>
            <a:noFill/>
          </a:ln>
        </p:spPr>
        <p:txBody>
          <a:bodyPr>
            <a:normAutofit/>
          </a:bodyPr>
          <a:lstStyle/>
          <a:p>
            <a:pPr marL="274320" indent="-274320">
              <a:spcAft>
                <a:spcPts val="1200"/>
              </a:spcAft>
              <a:buFont typeface="Arial"/>
              <a:buChar char="•"/>
            </a:pPr>
            <a:r>
              <a:rPr lang="en-US" dirty="0" smtClean="0"/>
              <a:t>President </a:t>
            </a:r>
            <a:r>
              <a:rPr lang="en-US" dirty="0" err="1" smtClean="0"/>
              <a:t>Duderstadt</a:t>
            </a:r>
            <a:r>
              <a:rPr lang="en-US" dirty="0" smtClean="0"/>
              <a:t> convenes Ad Hoc Committee on Women’s Issues in 1988-89</a:t>
            </a:r>
          </a:p>
          <a:p>
            <a:pPr marL="274320" indent="-274320">
              <a:spcAft>
                <a:spcPts val="1200"/>
              </a:spcAft>
              <a:buFont typeface="Arial"/>
              <a:buChar char="•"/>
            </a:pPr>
            <a:r>
              <a:rPr lang="en-US" dirty="0" smtClean="0"/>
              <a:t>Women’s Agenda report recommends creation of PACWI as one way to promote equal access, equity and success for women </a:t>
            </a:r>
          </a:p>
          <a:p>
            <a:pPr marL="274320" indent="-274320">
              <a:spcAft>
                <a:spcPts val="1200"/>
              </a:spcAft>
              <a:buFont typeface="Arial"/>
              <a:buChar char="•"/>
            </a:pPr>
            <a:r>
              <a:rPr lang="en-US" dirty="0" smtClean="0"/>
              <a:t>CEW Director Carol </a:t>
            </a:r>
            <a:r>
              <a:rPr lang="en-US" dirty="0" err="1" smtClean="0"/>
              <a:t>Hollenshead</a:t>
            </a:r>
            <a:r>
              <a:rPr lang="en-US" dirty="0" smtClean="0"/>
              <a:t> named chair</a:t>
            </a:r>
            <a:br>
              <a:rPr lang="en-US" dirty="0" smtClean="0"/>
            </a:br>
            <a:r>
              <a:rPr lang="en-US" dirty="0" smtClean="0"/>
              <a:t>&amp; Assoc. Director Sue Kaufmann staff to PACWI</a:t>
            </a:r>
          </a:p>
          <a:p>
            <a:pPr marL="274320" indent="-274320">
              <a:spcAft>
                <a:spcPts val="1200"/>
              </a:spcAft>
              <a:buFont typeface="Arial"/>
              <a:buChar char="•"/>
            </a:pPr>
            <a:r>
              <a:rPr lang="en-US" dirty="0" smtClean="0"/>
              <a:t>Faculty, staff, students &amp; </a:t>
            </a:r>
            <a:r>
              <a:rPr lang="en-US" dirty="0" err="1" smtClean="0"/>
              <a:t>postdocs</a:t>
            </a:r>
            <a:r>
              <a:rPr lang="en-US" dirty="0" smtClean="0"/>
              <a:t> included</a:t>
            </a:r>
          </a:p>
        </p:txBody>
      </p:sp>
    </p:spTree>
    <p:extLst>
      <p:ext uri="{BB962C8B-B14F-4D97-AF65-F5344CB8AC3E}">
        <p14:creationId xmlns:p14="http://schemas.microsoft.com/office/powerpoint/2010/main" val="33381494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55" y="274638"/>
            <a:ext cx="7850045" cy="1143000"/>
          </a:xfrm>
        </p:spPr>
        <p:txBody>
          <a:bodyPr>
            <a:noAutofit/>
          </a:bodyPr>
          <a:lstStyle/>
          <a:p>
            <a:r>
              <a:rPr lang="en-US" sz="3600" dirty="0" smtClean="0"/>
              <a:t>Collaboration/Support of Other Groups</a:t>
            </a:r>
            <a:endParaRPr lang="en-US" sz="3600" b="1" dirty="0"/>
          </a:p>
        </p:txBody>
      </p:sp>
      <p:sp>
        <p:nvSpPr>
          <p:cNvPr id="3" name="Content Placeholder 2"/>
          <p:cNvSpPr>
            <a:spLocks noGrp="1"/>
          </p:cNvSpPr>
          <p:nvPr>
            <p:ph idx="1"/>
          </p:nvPr>
        </p:nvSpPr>
        <p:spPr>
          <a:xfrm>
            <a:off x="379555" y="1417639"/>
            <a:ext cx="8131244" cy="4504358"/>
          </a:xfrm>
        </p:spPr>
        <p:txBody>
          <a:bodyPr>
            <a:normAutofit fontScale="85000" lnSpcReduction="20000"/>
          </a:bodyPr>
          <a:lstStyle/>
          <a:p>
            <a:pPr indent="274320">
              <a:lnSpc>
                <a:spcPct val="120000"/>
              </a:lnSpc>
              <a:spcBef>
                <a:spcPts val="600"/>
              </a:spcBef>
              <a:buFont typeface="Arial"/>
              <a:buChar char="•"/>
            </a:pPr>
            <a:r>
              <a:rPr lang="en-US" dirty="0" smtClean="0"/>
              <a:t>Academic Women’s Caucus</a:t>
            </a:r>
          </a:p>
          <a:p>
            <a:pPr indent="274320" algn="r">
              <a:lnSpc>
                <a:spcPct val="120000"/>
              </a:lnSpc>
              <a:spcBef>
                <a:spcPts val="600"/>
              </a:spcBef>
              <a:buFont typeface="Arial"/>
              <a:buChar char="•"/>
            </a:pPr>
            <a:r>
              <a:rPr lang="en-US" dirty="0" smtClean="0"/>
              <a:t>Women of Color Task Force</a:t>
            </a:r>
          </a:p>
          <a:p>
            <a:pPr indent="274320">
              <a:lnSpc>
                <a:spcPct val="120000"/>
              </a:lnSpc>
              <a:spcBef>
                <a:spcPts val="600"/>
              </a:spcBef>
              <a:buFont typeface="Arial"/>
              <a:buChar char="•"/>
            </a:pPr>
            <a:r>
              <a:rPr lang="en-US" dirty="0" smtClean="0"/>
              <a:t>Committee on Student Parent Issues</a:t>
            </a:r>
          </a:p>
          <a:p>
            <a:pPr indent="274320" algn="r">
              <a:lnSpc>
                <a:spcPct val="120000"/>
              </a:lnSpc>
              <a:spcBef>
                <a:spcPts val="600"/>
              </a:spcBef>
              <a:buFont typeface="Arial"/>
              <a:buChar char="•"/>
            </a:pPr>
            <a:r>
              <a:rPr lang="en-US" dirty="0" smtClean="0"/>
              <a:t>Child Care Task Force</a:t>
            </a:r>
          </a:p>
          <a:p>
            <a:pPr indent="274320">
              <a:lnSpc>
                <a:spcPct val="120000"/>
              </a:lnSpc>
              <a:spcBef>
                <a:spcPts val="600"/>
              </a:spcBef>
              <a:buFont typeface="Arial"/>
              <a:buChar char="•"/>
            </a:pPr>
            <a:r>
              <a:rPr lang="en-US" dirty="0" smtClean="0"/>
              <a:t>Women of Color in the Academy Project</a:t>
            </a:r>
          </a:p>
          <a:p>
            <a:pPr indent="274320" algn="r">
              <a:lnSpc>
                <a:spcPct val="120000"/>
              </a:lnSpc>
              <a:spcBef>
                <a:spcPts val="600"/>
              </a:spcBef>
              <a:buFont typeface="Arial"/>
              <a:buChar char="•"/>
            </a:pPr>
            <a:r>
              <a:rPr lang="en-US" dirty="0" smtClean="0"/>
              <a:t>Diversity Council</a:t>
            </a:r>
          </a:p>
          <a:p>
            <a:pPr indent="274320">
              <a:lnSpc>
                <a:spcPct val="120000"/>
              </a:lnSpc>
              <a:spcBef>
                <a:spcPts val="600"/>
              </a:spcBef>
              <a:buFont typeface="Arial"/>
              <a:buChar char="•"/>
            </a:pPr>
            <a:r>
              <a:rPr lang="en-US" dirty="0" smtClean="0"/>
              <a:t>Abuse Hurts Initiative</a:t>
            </a:r>
          </a:p>
          <a:p>
            <a:pPr indent="274320" algn="r">
              <a:lnSpc>
                <a:spcPct val="120000"/>
              </a:lnSpc>
              <a:spcBef>
                <a:spcPts val="600"/>
              </a:spcBef>
              <a:buFont typeface="Arial"/>
              <a:buChar char="•"/>
            </a:pPr>
            <a:r>
              <a:rPr lang="en-US" dirty="0" smtClean="0"/>
              <a:t>MSA Women’s Issues Commission </a:t>
            </a:r>
          </a:p>
          <a:p>
            <a:pPr indent="274320">
              <a:lnSpc>
                <a:spcPct val="120000"/>
              </a:lnSpc>
              <a:spcBef>
                <a:spcPts val="600"/>
              </a:spcBef>
              <a:buFont typeface="Arial"/>
              <a:buChar char="•"/>
            </a:pPr>
            <a:r>
              <a:rPr lang="en-US" dirty="0" smtClean="0"/>
              <a:t>Work-Life Resource Center</a:t>
            </a:r>
          </a:p>
          <a:p>
            <a:pPr indent="274320" algn="r">
              <a:lnSpc>
                <a:spcPct val="120000"/>
              </a:lnSpc>
              <a:spcBef>
                <a:spcPts val="600"/>
              </a:spcBef>
              <a:buFont typeface="Arial"/>
              <a:buChar char="•"/>
            </a:pPr>
            <a:r>
              <a:rPr lang="en-US" dirty="0" smtClean="0"/>
              <a:t>SAPAC</a:t>
            </a:r>
          </a:p>
        </p:txBody>
      </p:sp>
    </p:spTree>
    <p:extLst>
      <p:ext uri="{BB962C8B-B14F-4D97-AF65-F5344CB8AC3E}">
        <p14:creationId xmlns:p14="http://schemas.microsoft.com/office/powerpoint/2010/main" val="40571627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1200" dirty="0" smtClean="0">
                <a:solidFill>
                  <a:srgbClr val="FF6600"/>
                </a:solidFill>
                <a:effectLst/>
                <a:latin typeface="+mj-lt"/>
                <a:ea typeface="+mj-ea"/>
                <a:cs typeface="+mj-cs"/>
              </a:rPr>
              <a:t>Support for Diversity</a:t>
            </a:r>
            <a:r>
              <a:rPr lang="en-US" dirty="0" smtClean="0"/>
              <a:t> </a:t>
            </a:r>
            <a:endParaRPr lang="en-US" dirty="0"/>
          </a:p>
        </p:txBody>
      </p:sp>
      <p:sp>
        <p:nvSpPr>
          <p:cNvPr id="6" name="Title 1"/>
          <p:cNvSpPr txBox="1">
            <a:spLocks/>
          </p:cNvSpPr>
          <p:nvPr/>
        </p:nvSpPr>
        <p:spPr>
          <a:xfrm>
            <a:off x="0" y="0"/>
            <a:ext cx="9144000" cy="1539146"/>
          </a:xfrm>
          <a:prstGeom prst="rect">
            <a:avLst/>
          </a:prstGeom>
          <a:solidFill>
            <a:srgbClr val="80800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t>     Support for Diversity</a:t>
            </a:r>
            <a:endParaRPr lang="en-US" dirty="0">
              <a:latin typeface="Perpetua"/>
              <a:cs typeface="Perpetua"/>
            </a:endParaRPr>
          </a:p>
        </p:txBody>
      </p:sp>
      <p:sp>
        <p:nvSpPr>
          <p:cNvPr id="9" name="TextBox 8"/>
          <p:cNvSpPr txBox="1"/>
          <p:nvPr/>
        </p:nvSpPr>
        <p:spPr>
          <a:xfrm>
            <a:off x="499477" y="1795708"/>
            <a:ext cx="8120071" cy="3970318"/>
          </a:xfrm>
          <a:prstGeom prst="rect">
            <a:avLst/>
          </a:prstGeom>
          <a:noFill/>
        </p:spPr>
        <p:txBody>
          <a:bodyPr wrap="square" rtlCol="0">
            <a:spAutoFit/>
          </a:bodyPr>
          <a:lstStyle/>
          <a:p>
            <a:pPr marL="274320" indent="-274320">
              <a:spcAft>
                <a:spcPts val="2400"/>
              </a:spcAft>
              <a:buFont typeface="Arial"/>
              <a:buChar char="•"/>
            </a:pPr>
            <a:r>
              <a:rPr lang="en-US" sz="3200" dirty="0" smtClean="0"/>
              <a:t>Diversity Blueprints Task Force</a:t>
            </a:r>
          </a:p>
          <a:p>
            <a:pPr marL="274320" indent="-274320">
              <a:spcAft>
                <a:spcPts val="2400"/>
              </a:spcAft>
              <a:buFont typeface="Arial"/>
              <a:buChar char="•"/>
            </a:pPr>
            <a:r>
              <a:rPr lang="en-US" sz="3200" dirty="0" smtClean="0"/>
              <a:t>Improving satisfaction &amp; retention of women of color faculty</a:t>
            </a:r>
          </a:p>
          <a:p>
            <a:pPr marL="274320" indent="-274320">
              <a:spcAft>
                <a:spcPts val="2400"/>
              </a:spcAft>
              <a:buFont typeface="Arial"/>
              <a:buChar char="•"/>
            </a:pPr>
            <a:r>
              <a:rPr lang="en-US" sz="3200" dirty="0" smtClean="0"/>
              <a:t>Importance of choosing U-M President with competent experience increasing diversity </a:t>
            </a:r>
          </a:p>
          <a:p>
            <a:pPr marL="274320" indent="-274320">
              <a:spcAft>
                <a:spcPts val="2400"/>
              </a:spcAft>
              <a:buFont typeface="Arial"/>
              <a:buChar char="•"/>
            </a:pPr>
            <a:r>
              <a:rPr lang="en-US" sz="3200" dirty="0" smtClean="0"/>
              <a:t>Addressing incivility and micro-aggressions</a:t>
            </a:r>
          </a:p>
        </p:txBody>
      </p:sp>
    </p:spTree>
    <p:extLst>
      <p:ext uri="{BB962C8B-B14F-4D97-AF65-F5344CB8AC3E}">
        <p14:creationId xmlns:p14="http://schemas.microsoft.com/office/powerpoint/2010/main" val="23766638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p:txBody>
          <a:bodyPr/>
          <a:lstStyle/>
          <a:p>
            <a:endParaRPr lang="en-US"/>
          </a:p>
        </p:txBody>
      </p:sp>
      <p:pic>
        <p:nvPicPr>
          <p:cNvPr id="7" name="Picture 6" descr="130124_CEW_PowerPoint-Template_to-Eilish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1006962" y="992749"/>
            <a:ext cx="7167757" cy="4555093"/>
          </a:xfrm>
          <a:prstGeom prst="rect">
            <a:avLst/>
          </a:prstGeom>
          <a:solidFill>
            <a:srgbClr val="F76C11"/>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dirty="0" smtClean="0"/>
              <a:t>“PACWI has left a tremendous legacy of advocacy for women and other identity groups.  You've made the campus a safer, more inviting place for women faculty, staff, and students.”  </a:t>
            </a:r>
          </a:p>
          <a:p>
            <a:endParaRPr lang="en-US" dirty="0" smtClean="0"/>
          </a:p>
          <a:p>
            <a:endParaRPr lang="en-US" sz="1200" dirty="0" smtClean="0"/>
          </a:p>
          <a:p>
            <a:r>
              <a:rPr lang="en-US" sz="2400" b="1" dirty="0" smtClean="0"/>
              <a:t>Kelly E. Maxwell</a:t>
            </a:r>
            <a:r>
              <a:rPr lang="en-US" sz="2400" dirty="0" smtClean="0"/>
              <a:t>, Ph.D.</a:t>
            </a:r>
            <a:br>
              <a:rPr lang="en-US" sz="2400" dirty="0" smtClean="0"/>
            </a:br>
            <a:r>
              <a:rPr lang="en-US" sz="2400" dirty="0" smtClean="0"/>
              <a:t>Co-Director and Lecturer</a:t>
            </a:r>
            <a:br>
              <a:rPr lang="en-US" sz="2400" dirty="0" smtClean="0"/>
            </a:br>
            <a:r>
              <a:rPr lang="en-US" sz="2400" dirty="0" smtClean="0"/>
              <a:t>The Program on Intergroup Relations </a:t>
            </a:r>
            <a:endParaRPr lang="en-US" sz="2400" dirty="0"/>
          </a:p>
        </p:txBody>
      </p:sp>
    </p:spTree>
    <p:extLst>
      <p:ext uri="{BB962C8B-B14F-4D97-AF65-F5344CB8AC3E}">
        <p14:creationId xmlns:p14="http://schemas.microsoft.com/office/powerpoint/2010/main" val="943201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4349702"/>
          </a:xfrm>
        </p:spPr>
        <p:txBody>
          <a:bodyPr/>
          <a:lstStyle/>
          <a:p>
            <a:pPr algn="ctr"/>
            <a:r>
              <a:rPr lang="en-US" dirty="0" smtClean="0">
                <a:latin typeface="BentonSans Book"/>
                <a:cs typeface="BentonSans Book"/>
              </a:rPr>
              <a:t/>
            </a:r>
            <a:br>
              <a:rPr lang="en-US" dirty="0" smtClean="0">
                <a:latin typeface="BentonSans Book"/>
                <a:cs typeface="BentonSans Book"/>
              </a:rPr>
            </a:br>
            <a:r>
              <a:rPr lang="en-US" dirty="0" smtClean="0">
                <a:latin typeface="BentonSans Book"/>
                <a:cs typeface="BentonSans Book"/>
              </a:rPr>
              <a:t/>
            </a:r>
            <a:br>
              <a:rPr lang="en-US" dirty="0" smtClean="0">
                <a:latin typeface="BentonSans Book"/>
                <a:cs typeface="BentonSans Book"/>
              </a:rPr>
            </a:br>
            <a:r>
              <a:rPr lang="en-US" dirty="0" smtClean="0">
                <a:solidFill>
                  <a:schemeClr val="bg1">
                    <a:lumMod val="50000"/>
                  </a:schemeClr>
                </a:solidFill>
                <a:latin typeface="BentonSans Book"/>
                <a:cs typeface="BentonSans Book"/>
              </a:rPr>
              <a:t>Thank You!</a:t>
            </a:r>
            <a:endParaRPr lang="en-US" dirty="0">
              <a:solidFill>
                <a:schemeClr val="bg1">
                  <a:lumMod val="50000"/>
                </a:schemeClr>
              </a:solidFill>
              <a:latin typeface="BentonSans Book"/>
              <a:cs typeface="BentonSans Book"/>
            </a:endParaRPr>
          </a:p>
        </p:txBody>
      </p:sp>
      <p:pic>
        <p:nvPicPr>
          <p:cNvPr id="2" name="Picture 1" descr="CEW Logo_Vertical Formal_maize and 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1" y="3691621"/>
            <a:ext cx="1420415" cy="932719"/>
          </a:xfrm>
          <a:prstGeom prst="rect">
            <a:avLst/>
          </a:prstGeom>
        </p:spPr>
      </p:pic>
      <p:pic>
        <p:nvPicPr>
          <p:cNvPr id="3" name="Picture 2" descr="thank-yo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5992947"/>
            <a:ext cx="9144000" cy="865053"/>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5798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39146"/>
          </a:xfrm>
          <a:solidFill>
            <a:srgbClr val="808000"/>
          </a:solidFill>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dirty="0" smtClean="0">
                <a:latin typeface="Perpetua"/>
                <a:cs typeface="Perpetua"/>
              </a:rPr>
              <a:t>      </a:t>
            </a:r>
            <a:r>
              <a:rPr lang="en-US" dirty="0" smtClean="0"/>
              <a:t>PACWI Influenced Many Aspects of</a:t>
            </a:r>
            <a:br>
              <a:rPr lang="en-US" dirty="0" smtClean="0"/>
            </a:br>
            <a:r>
              <a:rPr lang="en-US" dirty="0" smtClean="0"/>
              <a:t>the University of Michigan</a:t>
            </a:r>
            <a:endParaRPr lang="en-US" dirty="0">
              <a:latin typeface="Perpetua"/>
              <a:cs typeface="Perpetua"/>
            </a:endParaRPr>
          </a:p>
        </p:txBody>
      </p:sp>
      <p:sp>
        <p:nvSpPr>
          <p:cNvPr id="9" name="Content Placeholder 8"/>
          <p:cNvSpPr>
            <a:spLocks noGrp="1"/>
          </p:cNvSpPr>
          <p:nvPr>
            <p:ph sz="half" idx="1"/>
          </p:nvPr>
        </p:nvSpPr>
        <p:spPr>
          <a:xfrm>
            <a:off x="697146" y="1587666"/>
            <a:ext cx="8100490" cy="4306455"/>
          </a:xfrm>
        </p:spPr>
        <p:txBody>
          <a:bodyPr>
            <a:normAutofit/>
          </a:bodyPr>
          <a:lstStyle/>
          <a:p>
            <a:pPr indent="0">
              <a:lnSpc>
                <a:spcPct val="80000"/>
              </a:lnSpc>
              <a:spcBef>
                <a:spcPct val="0"/>
              </a:spcBef>
              <a:buClr>
                <a:schemeClr val="tx2"/>
              </a:buClr>
              <a:buNone/>
            </a:pPr>
            <a:endParaRPr lang="en-US" sz="2600" dirty="0" smtClean="0">
              <a:latin typeface="Perpetua"/>
              <a:ea typeface="ＭＳ Ｐゴシック" charset="-128"/>
              <a:cs typeface="Perpetua"/>
            </a:endParaRPr>
          </a:p>
          <a:p>
            <a:endParaRPr lang="en-US" dirty="0"/>
          </a:p>
        </p:txBody>
      </p:sp>
      <p:sp>
        <p:nvSpPr>
          <p:cNvPr id="5" name="TextBox 4"/>
          <p:cNvSpPr txBox="1"/>
          <p:nvPr/>
        </p:nvSpPr>
        <p:spPr>
          <a:xfrm>
            <a:off x="413853" y="2011917"/>
            <a:ext cx="3039675" cy="3539430"/>
          </a:xfrm>
          <a:prstGeom prst="rect">
            <a:avLst/>
          </a:prstGeom>
          <a:noFill/>
        </p:spPr>
        <p:txBody>
          <a:bodyPr wrap="square" rtlCol="0">
            <a:spAutoFit/>
          </a:bodyPr>
          <a:lstStyle/>
          <a:p>
            <a:r>
              <a:rPr lang="en-US" sz="3200" b="1" dirty="0" smtClean="0"/>
              <a:t>Policies</a:t>
            </a:r>
            <a:br>
              <a:rPr lang="en-US" sz="3200" b="1" dirty="0" smtClean="0"/>
            </a:br>
            <a:endParaRPr lang="en-US" sz="3200" b="1" dirty="0" smtClean="0"/>
          </a:p>
          <a:p>
            <a:r>
              <a:rPr lang="en-US" sz="3200" b="1" dirty="0" smtClean="0"/>
              <a:t>		Programs</a:t>
            </a:r>
            <a:br>
              <a:rPr lang="en-US" sz="3200" b="1" dirty="0" smtClean="0"/>
            </a:br>
            <a:endParaRPr lang="en-US" sz="3200" b="1" dirty="0" smtClean="0"/>
          </a:p>
          <a:p>
            <a:r>
              <a:rPr lang="en-US" sz="3200" b="1" dirty="0" smtClean="0"/>
              <a:t>Benefits</a:t>
            </a:r>
            <a:br>
              <a:rPr lang="en-US" sz="3200" b="1" dirty="0" smtClean="0"/>
            </a:br>
            <a:endParaRPr lang="en-US" sz="3200" b="1" dirty="0" smtClean="0"/>
          </a:p>
          <a:p>
            <a:r>
              <a:rPr lang="en-US" sz="3200" b="1" dirty="0" smtClean="0"/>
              <a:t>			Culture</a:t>
            </a:r>
          </a:p>
        </p:txBody>
      </p:sp>
      <p:sp>
        <p:nvSpPr>
          <p:cNvPr id="8" name="Rectangle 7"/>
          <p:cNvSpPr/>
          <p:nvPr/>
        </p:nvSpPr>
        <p:spPr>
          <a:xfrm>
            <a:off x="3926938" y="2011917"/>
            <a:ext cx="4870698" cy="3539430"/>
          </a:xfrm>
          <a:prstGeom prst="rect">
            <a:avLst/>
          </a:prstGeom>
          <a:solidFill>
            <a:srgbClr val="FFFFFF">
              <a:alpha val="90000"/>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solidFill>
                  <a:schemeClr val="tx1"/>
                </a:solidFill>
              </a:rPr>
              <a:t>    Recognized common issues    </a:t>
            </a:r>
            <a:br>
              <a:rPr lang="en-US" sz="2800" dirty="0" smtClean="0">
                <a:solidFill>
                  <a:schemeClr val="tx1"/>
                </a:solidFill>
              </a:rPr>
            </a:br>
            <a:r>
              <a:rPr lang="en-US" sz="2800" dirty="0" smtClean="0">
                <a:solidFill>
                  <a:schemeClr val="tx1"/>
                </a:solidFill>
              </a:rPr>
              <a:t>    across populations of</a:t>
            </a:r>
          </a:p>
          <a:p>
            <a:pPr lvl="1"/>
            <a:r>
              <a:rPr lang="en-US" sz="2800" dirty="0" smtClean="0">
                <a:solidFill>
                  <a:schemeClr val="tx1"/>
                </a:solidFill>
              </a:rPr>
              <a:t/>
            </a:r>
            <a:br>
              <a:rPr lang="en-US" sz="2800" dirty="0" smtClean="0">
                <a:solidFill>
                  <a:schemeClr val="tx1"/>
                </a:solidFill>
              </a:rPr>
            </a:br>
            <a:r>
              <a:rPr lang="en-US" sz="2800" dirty="0" smtClean="0">
                <a:solidFill>
                  <a:schemeClr val="tx1"/>
                </a:solidFill>
              </a:rPr>
              <a:t>   Faculty		 Staff</a:t>
            </a:r>
          </a:p>
          <a:p>
            <a:pPr lvl="1"/>
            <a:r>
              <a:rPr lang="en-US" sz="2800" dirty="0" smtClean="0">
                <a:solidFill>
                  <a:schemeClr val="tx1"/>
                </a:solidFill>
              </a:rPr>
              <a:t>	  Students     </a:t>
            </a:r>
            <a:r>
              <a:rPr lang="en-US" sz="2800" dirty="0" err="1" smtClean="0">
                <a:solidFill>
                  <a:schemeClr val="tx1"/>
                </a:solidFill>
              </a:rPr>
              <a:t>Postdocs</a:t>
            </a:r>
            <a:endParaRPr lang="en-US" sz="2800" dirty="0" smtClean="0">
              <a:solidFill>
                <a:schemeClr val="tx1"/>
              </a:solidFill>
            </a:endParaRPr>
          </a:p>
          <a:p>
            <a:pPr lvl="1"/>
            <a:r>
              <a:rPr lang="en-US" sz="2800" dirty="0" smtClean="0">
                <a:solidFill>
                  <a:schemeClr val="tx1"/>
                </a:solidFill>
              </a:rPr>
              <a:t> </a:t>
            </a:r>
            <a:br>
              <a:rPr lang="en-US" sz="2800" dirty="0" smtClean="0">
                <a:solidFill>
                  <a:schemeClr val="tx1"/>
                </a:solidFill>
              </a:rPr>
            </a:br>
            <a:r>
              <a:rPr lang="en-US" sz="2800" dirty="0" smtClean="0">
                <a:solidFill>
                  <a:schemeClr val="tx1"/>
                </a:solidFill>
              </a:rPr>
              <a:t>and Across Gender</a:t>
            </a:r>
            <a:endParaRPr lang="en-US" sz="2800" dirty="0">
              <a:solidFill>
                <a:schemeClr val="tx1"/>
              </a:solidFill>
            </a:endParaRPr>
          </a:p>
        </p:txBody>
      </p:sp>
    </p:spTree>
    <p:extLst>
      <p:ext uri="{BB962C8B-B14F-4D97-AF65-F5344CB8AC3E}">
        <p14:creationId xmlns:p14="http://schemas.microsoft.com/office/powerpoint/2010/main" val="26846315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81775"/>
            <a:ext cx="7772400" cy="1470025"/>
          </a:xfrm>
        </p:spPr>
        <p:txBody>
          <a:bodyPr/>
          <a:lstStyle/>
          <a:p>
            <a:pPr algn="ctr"/>
            <a:r>
              <a:rPr lang="en-US" dirty="0" smtClean="0"/>
              <a:t>Improvements Addressed</a:t>
            </a:r>
            <a:br>
              <a:rPr lang="en-US" dirty="0" smtClean="0"/>
            </a:br>
            <a:r>
              <a:rPr lang="en-US" dirty="0" smtClean="0"/>
              <a:t>Key Facets of Life</a:t>
            </a:r>
            <a:endParaRPr lang="en-US" dirty="0"/>
          </a:p>
        </p:txBody>
      </p:sp>
      <p:sp>
        <p:nvSpPr>
          <p:cNvPr id="6" name="Subtitle 5"/>
          <p:cNvSpPr>
            <a:spLocks noGrp="1"/>
          </p:cNvSpPr>
          <p:nvPr>
            <p:ph type="subTitle" idx="1"/>
          </p:nvPr>
        </p:nvSpPr>
        <p:spPr>
          <a:xfrm>
            <a:off x="890495" y="2423476"/>
            <a:ext cx="7284544" cy="3508375"/>
          </a:xfrm>
        </p:spPr>
        <p:txBody>
          <a:bodyPr>
            <a:normAutofit fontScale="92500"/>
          </a:bodyPr>
          <a:lstStyle/>
          <a:p>
            <a:pPr marL="274320" indent="-274320" algn="l">
              <a:buFont typeface="Arial"/>
              <a:buChar char="•"/>
            </a:pPr>
            <a:r>
              <a:rPr lang="en-US" dirty="0" smtClean="0"/>
              <a:t>Work-life integration</a:t>
            </a:r>
            <a:r>
              <a:rPr lang="en-US" b="0" dirty="0" smtClean="0"/>
              <a:t>:  Supporting the personal &amp; professional responsibilities of women and men</a:t>
            </a:r>
          </a:p>
          <a:p>
            <a:pPr marL="274320" indent="-274320" algn="l">
              <a:buFont typeface="Arial"/>
              <a:buChar char="•"/>
            </a:pPr>
            <a:r>
              <a:rPr lang="en-US" dirty="0" smtClean="0"/>
              <a:t>Safety</a:t>
            </a:r>
            <a:r>
              <a:rPr lang="en-US" b="0" dirty="0" smtClean="0"/>
              <a:t>:  Demanding that U-M address threats to women’s equal participation</a:t>
            </a:r>
          </a:p>
          <a:p>
            <a:pPr marL="274320" indent="-274320" algn="l">
              <a:buFont typeface="Arial"/>
              <a:buChar char="•"/>
            </a:pPr>
            <a:r>
              <a:rPr lang="en-US" dirty="0" smtClean="0"/>
              <a:t>Fairness</a:t>
            </a:r>
            <a:r>
              <a:rPr lang="en-US" b="0" dirty="0" smtClean="0"/>
              <a:t>:  Transparency of policies &amp; processes increases access for all</a:t>
            </a:r>
          </a:p>
          <a:p>
            <a:pPr marL="274320" indent="-274320" algn="l">
              <a:buFont typeface="Arial"/>
              <a:buChar char="•"/>
            </a:pPr>
            <a:r>
              <a:rPr lang="en-US" dirty="0" smtClean="0"/>
              <a:t>Respect</a:t>
            </a:r>
            <a:r>
              <a:rPr lang="en-US" b="0" dirty="0" smtClean="0"/>
              <a:t>:  Particularly for the contributions of women &amp; people of color</a:t>
            </a:r>
          </a:p>
          <a:p>
            <a:endParaRPr lang="en-US" dirty="0"/>
          </a:p>
        </p:txBody>
      </p:sp>
    </p:spTree>
    <p:extLst>
      <p:ext uri="{BB962C8B-B14F-4D97-AF65-F5344CB8AC3E}">
        <p14:creationId xmlns:p14="http://schemas.microsoft.com/office/powerpoint/2010/main" val="9432018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person here</a:t>
            </a:r>
            <a:endParaRPr lang="en-US" dirty="0"/>
          </a:p>
        </p:txBody>
      </p:sp>
      <p:sp>
        <p:nvSpPr>
          <p:cNvPr id="6" name="Title 1"/>
          <p:cNvSpPr txBox="1">
            <a:spLocks/>
          </p:cNvSpPr>
          <p:nvPr/>
        </p:nvSpPr>
        <p:spPr>
          <a:xfrm>
            <a:off x="0" y="0"/>
            <a:ext cx="9144000" cy="1240937"/>
          </a:xfrm>
          <a:prstGeom prst="rect">
            <a:avLst/>
          </a:prstGeom>
          <a:solidFill>
            <a:srgbClr val="80800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smtClean="0"/>
              <a:t>     Strategic Plan for Women’s Educational Success</a:t>
            </a:r>
            <a:endParaRPr lang="en-US" sz="3200" dirty="0">
              <a:latin typeface="Perpetua"/>
              <a:cs typeface="Perpetua"/>
            </a:endParaRPr>
          </a:p>
        </p:txBody>
      </p:sp>
      <p:sp>
        <p:nvSpPr>
          <p:cNvPr id="9" name="TextBox 8"/>
          <p:cNvSpPr txBox="1"/>
          <p:nvPr/>
        </p:nvSpPr>
        <p:spPr>
          <a:xfrm>
            <a:off x="499477" y="1417638"/>
            <a:ext cx="8120071" cy="4343753"/>
          </a:xfrm>
          <a:prstGeom prst="rect">
            <a:avLst/>
          </a:prstGeom>
          <a:noFill/>
        </p:spPr>
        <p:txBody>
          <a:bodyPr wrap="square" rtlCol="0">
            <a:spAutoFit/>
          </a:bodyPr>
          <a:lstStyle/>
          <a:p>
            <a:pPr marL="274320" indent="-274320">
              <a:lnSpc>
                <a:spcPct val="90000"/>
              </a:lnSpc>
              <a:spcBef>
                <a:spcPct val="20000"/>
              </a:spcBef>
              <a:spcAft>
                <a:spcPts val="600"/>
              </a:spcAft>
            </a:pPr>
            <a:r>
              <a:rPr lang="en-US" sz="3000" dirty="0" smtClean="0">
                <a:solidFill>
                  <a:schemeClr val="tx1">
                    <a:tint val="75000"/>
                  </a:schemeClr>
                </a:solidFill>
              </a:rPr>
              <a:t>Report in 1991 outlined four  top goals:</a:t>
            </a:r>
          </a:p>
          <a:p>
            <a:pPr marL="731520" lvl="2" indent="-274320">
              <a:lnSpc>
                <a:spcPct val="90000"/>
              </a:lnSpc>
              <a:spcBef>
                <a:spcPct val="20000"/>
              </a:spcBef>
              <a:spcAft>
                <a:spcPts val="1800"/>
              </a:spcAft>
              <a:buFont typeface="Arial"/>
              <a:buChar char="•"/>
            </a:pPr>
            <a:r>
              <a:rPr lang="en-US" sz="2800" dirty="0" smtClean="0">
                <a:solidFill>
                  <a:schemeClr val="tx1">
                    <a:tint val="75000"/>
                  </a:schemeClr>
                </a:solidFill>
              </a:rPr>
              <a:t>Representation and inclusion of women made part of University’s strategic planning and administrative process</a:t>
            </a:r>
          </a:p>
          <a:p>
            <a:pPr marL="731520" lvl="2" indent="-274320">
              <a:lnSpc>
                <a:spcPct val="90000"/>
              </a:lnSpc>
              <a:spcBef>
                <a:spcPct val="20000"/>
              </a:spcBef>
              <a:spcAft>
                <a:spcPts val="1800"/>
              </a:spcAft>
              <a:buFont typeface="Arial"/>
              <a:buChar char="•"/>
            </a:pPr>
            <a:r>
              <a:rPr lang="en-US" sz="2800" dirty="0" smtClean="0">
                <a:solidFill>
                  <a:schemeClr val="tx1">
                    <a:tint val="75000"/>
                  </a:schemeClr>
                </a:solidFill>
              </a:rPr>
              <a:t>More women faculty (particularly senior ranks)</a:t>
            </a:r>
          </a:p>
          <a:p>
            <a:pPr marL="731520" lvl="2" indent="-274320">
              <a:lnSpc>
                <a:spcPct val="90000"/>
              </a:lnSpc>
              <a:spcBef>
                <a:spcPct val="20000"/>
              </a:spcBef>
              <a:spcAft>
                <a:spcPts val="1800"/>
              </a:spcAft>
              <a:buFont typeface="Arial"/>
              <a:buChar char="•"/>
            </a:pPr>
            <a:r>
              <a:rPr lang="en-US" sz="2800" dirty="0" smtClean="0">
                <a:solidFill>
                  <a:schemeClr val="tx1">
                    <a:tint val="75000"/>
                  </a:schemeClr>
                </a:solidFill>
              </a:rPr>
              <a:t>More women leaders in University administration</a:t>
            </a:r>
          </a:p>
          <a:p>
            <a:pPr marL="731520" lvl="2" indent="-274320">
              <a:lnSpc>
                <a:spcPct val="90000"/>
              </a:lnSpc>
              <a:spcBef>
                <a:spcPct val="20000"/>
              </a:spcBef>
              <a:spcAft>
                <a:spcPts val="1800"/>
              </a:spcAft>
              <a:buFont typeface="Arial"/>
              <a:buChar char="•"/>
            </a:pPr>
            <a:r>
              <a:rPr lang="en-US" sz="2800" dirty="0" smtClean="0">
                <a:solidFill>
                  <a:schemeClr val="tx1">
                    <a:tint val="75000"/>
                  </a:schemeClr>
                </a:solidFill>
              </a:rPr>
              <a:t>Address academic &amp; professional pipeline problems where women are underrepresented</a:t>
            </a:r>
          </a:p>
        </p:txBody>
      </p:sp>
    </p:spTree>
    <p:extLst>
      <p:ext uri="{BB962C8B-B14F-4D97-AF65-F5344CB8AC3E}">
        <p14:creationId xmlns:p14="http://schemas.microsoft.com/office/powerpoint/2010/main" val="23766638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94014" y="1676598"/>
            <a:ext cx="7985492" cy="4217523"/>
          </a:xfrm>
          <a:ln>
            <a:solidFill>
              <a:schemeClr val="tx1">
                <a:lumMod val="65000"/>
                <a:lumOff val="35000"/>
              </a:schemeClr>
            </a:solidFill>
          </a:ln>
        </p:spPr>
        <p:txBody>
          <a:bodyPr>
            <a:normAutofit/>
          </a:bodyPr>
          <a:lstStyle/>
          <a:p>
            <a:pPr marL="274320" indent="-274320">
              <a:buFont typeface="Arial"/>
              <a:buChar char="•"/>
            </a:pPr>
            <a:r>
              <a:rPr lang="en-US" sz="2600" dirty="0" smtClean="0">
                <a:solidFill>
                  <a:schemeClr val="tx1">
                    <a:tint val="75000"/>
                  </a:schemeClr>
                </a:solidFill>
              </a:rPr>
              <a:t>Tenure Clock Stop </a:t>
            </a:r>
            <a:r>
              <a:rPr lang="en-US" sz="2600" b="0" dirty="0" smtClean="0">
                <a:solidFill>
                  <a:schemeClr val="tx1">
                    <a:tint val="75000"/>
                  </a:schemeClr>
                </a:solidFill>
              </a:rPr>
              <a:t>for women faculty for childbirth and for all faculty for extraordinary dependent care demands of children, partners or elders (1990) </a:t>
            </a:r>
            <a:br>
              <a:rPr lang="en-US" sz="2600" b="0" dirty="0" smtClean="0">
                <a:solidFill>
                  <a:schemeClr val="tx1">
                    <a:tint val="75000"/>
                  </a:schemeClr>
                </a:solidFill>
              </a:rPr>
            </a:br>
            <a:endParaRPr lang="en-US" sz="2600" b="0" dirty="0" smtClean="0">
              <a:solidFill>
                <a:schemeClr val="tx1">
                  <a:tint val="75000"/>
                </a:schemeClr>
              </a:solidFill>
            </a:endParaRPr>
          </a:p>
          <a:p>
            <a:pPr marL="274320" indent="-274320">
              <a:buFont typeface="Arial"/>
              <a:buChar char="•"/>
            </a:pPr>
            <a:r>
              <a:rPr lang="en-US" sz="2600" dirty="0" smtClean="0">
                <a:solidFill>
                  <a:schemeClr val="tx1">
                    <a:tint val="75000"/>
                  </a:schemeClr>
                </a:solidFill>
              </a:rPr>
              <a:t>Modified Duties </a:t>
            </a:r>
            <a:r>
              <a:rPr lang="en-US" sz="2600" b="0" dirty="0" smtClean="0">
                <a:solidFill>
                  <a:schemeClr val="tx1">
                    <a:tint val="75000"/>
                  </a:schemeClr>
                </a:solidFill>
              </a:rPr>
              <a:t>semester for women faculty who give birth (1991) </a:t>
            </a:r>
            <a:br>
              <a:rPr lang="en-US" sz="2600" b="0" dirty="0" smtClean="0">
                <a:solidFill>
                  <a:schemeClr val="tx1">
                    <a:tint val="75000"/>
                  </a:schemeClr>
                </a:solidFill>
              </a:rPr>
            </a:br>
            <a:endParaRPr lang="en-US" sz="2600" b="0" dirty="0" smtClean="0">
              <a:solidFill>
                <a:schemeClr val="tx1">
                  <a:tint val="75000"/>
                </a:schemeClr>
              </a:solidFill>
            </a:endParaRPr>
          </a:p>
          <a:p>
            <a:pPr marL="274320" indent="-274320">
              <a:buFont typeface="Arial"/>
              <a:buChar char="•"/>
            </a:pPr>
            <a:r>
              <a:rPr lang="en-US" sz="2600" b="0" dirty="0" smtClean="0">
                <a:solidFill>
                  <a:schemeClr val="tx1">
                    <a:tint val="75000"/>
                  </a:schemeClr>
                </a:solidFill>
              </a:rPr>
              <a:t>Improved policy and coherent response to </a:t>
            </a:r>
            <a:r>
              <a:rPr lang="en-US" sz="2600" dirty="0" smtClean="0">
                <a:solidFill>
                  <a:schemeClr val="tx1">
                    <a:tint val="75000"/>
                  </a:schemeClr>
                </a:solidFill>
              </a:rPr>
              <a:t>sexual harassment </a:t>
            </a:r>
            <a:r>
              <a:rPr lang="en-US" sz="2600" b="0" dirty="0" smtClean="0">
                <a:solidFill>
                  <a:schemeClr val="tx1">
                    <a:tint val="75000"/>
                  </a:schemeClr>
                </a:solidFill>
              </a:rPr>
              <a:t>of faculty or staff (1991)</a:t>
            </a:r>
          </a:p>
        </p:txBody>
      </p:sp>
      <p:sp>
        <p:nvSpPr>
          <p:cNvPr id="3" name="Title 2"/>
          <p:cNvSpPr>
            <a:spLocks noGrp="1"/>
          </p:cNvSpPr>
          <p:nvPr>
            <p:ph type="title"/>
          </p:nvPr>
        </p:nvSpPr>
        <p:spPr/>
        <p:txBody>
          <a:bodyPr/>
          <a:lstStyle/>
          <a:p>
            <a:r>
              <a:rPr lang="en-US" dirty="0" smtClean="0"/>
              <a:t>Early Policy Victories</a:t>
            </a:r>
            <a:endParaRPr lang="en-US" dirty="0"/>
          </a:p>
        </p:txBody>
      </p:sp>
    </p:spTree>
    <p:extLst>
      <p:ext uri="{BB962C8B-B14F-4D97-AF65-F5344CB8AC3E}">
        <p14:creationId xmlns:p14="http://schemas.microsoft.com/office/powerpoint/2010/main" val="9940257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 y="642367"/>
            <a:ext cx="3421063" cy="1162050"/>
          </a:xfrm>
        </p:spPr>
        <p:txBody>
          <a:bodyPr>
            <a:normAutofit fontScale="90000"/>
          </a:bodyPr>
          <a:lstStyle/>
          <a:p>
            <a:r>
              <a:rPr lang="en-US" sz="3111" dirty="0" smtClean="0"/>
              <a:t>Alex &amp; June Howard,</a:t>
            </a:r>
            <a:r>
              <a:rPr lang="en-US" sz="2400" dirty="0" smtClean="0"/>
              <a:t/>
            </a:r>
            <a:br>
              <a:rPr lang="en-US" sz="2400" dirty="0" smtClean="0"/>
            </a:br>
            <a:r>
              <a:rPr lang="en-US" sz="2400" dirty="0" smtClean="0"/>
              <a:t>First Year PACWI Members</a:t>
            </a:r>
            <a:endParaRPr lang="en-US" sz="2400" dirty="0"/>
          </a:p>
        </p:txBody>
      </p:sp>
      <p:sp>
        <p:nvSpPr>
          <p:cNvPr id="3" name="Content Placeholder 2"/>
          <p:cNvSpPr>
            <a:spLocks noGrp="1"/>
          </p:cNvSpPr>
          <p:nvPr>
            <p:ph idx="1"/>
          </p:nvPr>
        </p:nvSpPr>
        <p:spPr>
          <a:xfrm>
            <a:off x="4026775" y="262787"/>
            <a:ext cx="4892776" cy="5483796"/>
          </a:xfrm>
        </p:spPr>
        <p:txBody>
          <a:bodyPr>
            <a:normAutofit fontScale="92500" lnSpcReduction="10000"/>
          </a:bodyPr>
          <a:lstStyle/>
          <a:p>
            <a:r>
              <a:rPr lang="en-US" dirty="0" smtClean="0"/>
              <a:t/>
            </a:r>
            <a:br>
              <a:rPr lang="en-US" dirty="0" smtClean="0"/>
            </a:br>
            <a:r>
              <a:rPr lang="en-US" dirty="0" smtClean="0"/>
              <a:t>“My infant son, born the previous summer, was a </a:t>
            </a:r>
            <a:br>
              <a:rPr lang="en-US" dirty="0" smtClean="0"/>
            </a:br>
            <a:r>
              <a:rPr lang="en-US" dirty="0" smtClean="0"/>
              <a:t>de facto member….</a:t>
            </a:r>
            <a:br>
              <a:rPr lang="en-US" dirty="0" smtClean="0"/>
            </a:br>
            <a:r>
              <a:rPr lang="en-US" dirty="0" smtClean="0"/>
              <a:t/>
            </a:r>
            <a:br>
              <a:rPr lang="en-US" dirty="0" smtClean="0"/>
            </a:br>
            <a:r>
              <a:rPr lang="en-US" dirty="0" smtClean="0"/>
              <a:t>Of course the reason I needed to bring him was that there wasn't a maternity leave policy for women faculty then….</a:t>
            </a:r>
            <a:br>
              <a:rPr lang="en-US" dirty="0" smtClean="0"/>
            </a:br>
            <a:r>
              <a:rPr lang="en-US" dirty="0" smtClean="0"/>
              <a:t/>
            </a:r>
            <a:br>
              <a:rPr lang="en-US" dirty="0" smtClean="0"/>
            </a:br>
            <a:r>
              <a:rPr lang="en-US" dirty="0" smtClean="0"/>
              <a:t>PACWI played a big role in improving things.”</a:t>
            </a:r>
          </a:p>
          <a:p>
            <a:endParaRPr lang="en-US" dirty="0"/>
          </a:p>
        </p:txBody>
      </p:sp>
      <p:pic>
        <p:nvPicPr>
          <p:cNvPr id="5" name="Picture 4"/>
          <p:cNvPicPr>
            <a:picLocks noChangeAspect="1"/>
          </p:cNvPicPr>
          <p:nvPr/>
        </p:nvPicPr>
        <p:blipFill>
          <a:blip r:embed="rId3"/>
          <a:stretch>
            <a:fillRect/>
          </a:stretch>
        </p:blipFill>
        <p:spPr>
          <a:xfrm>
            <a:off x="44450" y="2057938"/>
            <a:ext cx="3530600" cy="3238500"/>
          </a:xfrm>
          <a:prstGeom prst="rect">
            <a:avLst/>
          </a:prstGeom>
        </p:spPr>
      </p:pic>
      <p:sp>
        <p:nvSpPr>
          <p:cNvPr id="6" name="TextBox 5"/>
          <p:cNvSpPr txBox="1"/>
          <p:nvPr/>
        </p:nvSpPr>
        <p:spPr>
          <a:xfrm>
            <a:off x="3999930" y="6963845"/>
            <a:ext cx="184666" cy="369332"/>
          </a:xfrm>
          <a:prstGeom prst="rect">
            <a:avLst/>
          </a:prstGeom>
          <a:noFill/>
        </p:spPr>
        <p:txBody>
          <a:bodyPr wrap="none" rtlCol="0">
            <a:spAutoFit/>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63" y="274638"/>
            <a:ext cx="7877435" cy="1143000"/>
          </a:xfrm>
        </p:spPr>
        <p:txBody>
          <a:bodyPr>
            <a:noAutofit/>
          </a:bodyPr>
          <a:lstStyle/>
          <a:p>
            <a:r>
              <a:rPr lang="en-US" dirty="0" smtClean="0"/>
              <a:t/>
            </a:r>
            <a:br>
              <a:rPr lang="en-US" dirty="0" smtClean="0"/>
            </a:br>
            <a:r>
              <a:rPr lang="en-US" dirty="0" smtClean="0"/>
              <a:t>Early Initiatives Begun </a:t>
            </a:r>
            <a:endParaRPr lang="en-US" b="1" dirty="0"/>
          </a:p>
        </p:txBody>
      </p:sp>
      <p:sp>
        <p:nvSpPr>
          <p:cNvPr id="6" name="Content Placeholder 5"/>
          <p:cNvSpPr>
            <a:spLocks noGrp="1"/>
          </p:cNvSpPr>
          <p:nvPr>
            <p:ph idx="1"/>
          </p:nvPr>
        </p:nvSpPr>
        <p:spPr>
          <a:xfrm>
            <a:off x="809364" y="1997649"/>
            <a:ext cx="7877435" cy="3924348"/>
          </a:xfrm>
        </p:spPr>
        <p:txBody>
          <a:bodyPr>
            <a:normAutofit lnSpcReduction="10000"/>
          </a:bodyPr>
          <a:lstStyle/>
          <a:p>
            <a:pPr marL="274320" indent="-274320">
              <a:buFont typeface="Arial"/>
              <a:buChar char="•"/>
            </a:pPr>
            <a:r>
              <a:rPr lang="en-US" dirty="0" smtClean="0"/>
              <a:t>Increase senior women faculty through Special Hiring &amp; Recruitment Effort  (1991-92)</a:t>
            </a:r>
            <a:br>
              <a:rPr lang="en-US" dirty="0" smtClean="0"/>
            </a:br>
            <a:endParaRPr lang="en-US" dirty="0" smtClean="0"/>
          </a:p>
          <a:p>
            <a:pPr marL="274320" indent="-274320">
              <a:buFont typeface="Arial"/>
              <a:buChar char="•"/>
            </a:pPr>
            <a:r>
              <a:rPr lang="en-US" dirty="0" smtClean="0"/>
              <a:t>New CEW programs for junior women faculty on achieving tenure, negotiating skills, balancing research &amp; dependent care </a:t>
            </a:r>
          </a:p>
          <a:p>
            <a:pPr lvl="1"/>
            <a:r>
              <a:rPr lang="en-US" dirty="0" smtClean="0"/>
              <a:t>Achieving tenure program later offered to all junior faculty and co-sponsored by Provost, SACUA and J-NET junior faculty network</a:t>
            </a:r>
          </a:p>
        </p:txBody>
      </p:sp>
    </p:spTree>
    <p:extLst>
      <p:ext uri="{BB962C8B-B14F-4D97-AF65-F5344CB8AC3E}">
        <p14:creationId xmlns:p14="http://schemas.microsoft.com/office/powerpoint/2010/main" val="9586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64" y="437978"/>
            <a:ext cx="7802210" cy="991690"/>
          </a:xfrm>
        </p:spPr>
        <p:txBody>
          <a:bodyPr>
            <a:normAutofit/>
          </a:bodyPr>
          <a:lstStyle/>
          <a:p>
            <a:r>
              <a:rPr lang="en-US" dirty="0" smtClean="0"/>
              <a:t>Status of Women Report Findings</a:t>
            </a:r>
            <a:endParaRPr lang="en-US" b="1" dirty="0"/>
          </a:p>
        </p:txBody>
      </p:sp>
      <p:sp>
        <p:nvSpPr>
          <p:cNvPr id="6" name="Content Placeholder 5"/>
          <p:cNvSpPr>
            <a:spLocks noGrp="1"/>
          </p:cNvSpPr>
          <p:nvPr>
            <p:ph idx="1"/>
          </p:nvPr>
        </p:nvSpPr>
        <p:spPr>
          <a:xfrm>
            <a:off x="809364" y="1712270"/>
            <a:ext cx="7934449" cy="4302320"/>
          </a:xfrm>
        </p:spPr>
        <p:txBody>
          <a:bodyPr>
            <a:normAutofit/>
          </a:bodyPr>
          <a:lstStyle/>
          <a:p>
            <a:r>
              <a:rPr lang="en-US" dirty="0" smtClean="0"/>
              <a:t>First reports (1992 and 1993) revealed few women  -- especially women of color – among</a:t>
            </a:r>
          </a:p>
          <a:p>
            <a:pPr lvl="2"/>
            <a:r>
              <a:rPr lang="en-US" sz="2800" dirty="0" smtClean="0"/>
              <a:t>Faculty at all ranks</a:t>
            </a:r>
          </a:p>
          <a:p>
            <a:pPr lvl="2"/>
            <a:r>
              <a:rPr lang="en-US" sz="2800" dirty="0" smtClean="0"/>
              <a:t>Grad &amp; professional students in many fields</a:t>
            </a:r>
          </a:p>
          <a:p>
            <a:pPr lvl="2"/>
            <a:r>
              <a:rPr lang="en-US" sz="2800" dirty="0" smtClean="0"/>
              <a:t>Upper level staff</a:t>
            </a:r>
          </a:p>
          <a:p>
            <a:pPr lvl="2"/>
            <a:r>
              <a:rPr lang="en-US" sz="2800" dirty="0" smtClean="0"/>
              <a:t>Senior administration</a:t>
            </a:r>
          </a:p>
          <a:p>
            <a:r>
              <a:rPr lang="en-US" dirty="0" smtClean="0"/>
              <a:t>Median salary of women faculty was lower than </a:t>
            </a:r>
            <a:br>
              <a:rPr lang="en-US" dirty="0" smtClean="0"/>
            </a:br>
            <a:r>
              <a:rPr lang="en-US" dirty="0" smtClean="0"/>
              <a:t>their male peers in all ranks, in all schools</a:t>
            </a:r>
          </a:p>
          <a:p>
            <a:pPr marL="342900" indent="-342900"/>
            <a:endParaRPr lang="en-US" dirty="0" smtClean="0"/>
          </a:p>
          <a:p>
            <a:endParaRPr lang="en-US" dirty="0"/>
          </a:p>
          <a:p>
            <a:pPr marL="457200" indent="-457200">
              <a:buFont typeface="Arial"/>
              <a:buChar char="•"/>
            </a:pPr>
            <a:endParaRPr lang="en-US" dirty="0"/>
          </a:p>
        </p:txBody>
      </p:sp>
    </p:spTree>
    <p:extLst>
      <p:ext uri="{BB962C8B-B14F-4D97-AF65-F5344CB8AC3E}">
        <p14:creationId xmlns:p14="http://schemas.microsoft.com/office/powerpoint/2010/main" val="3796048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835</TotalTime>
  <Words>3557</Words>
  <Application>Microsoft Macintosh PowerPoint</Application>
  <PresentationFormat>On-screen Show (4:3)</PresentationFormat>
  <Paragraphs>238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President’s Advisory Commission on Women’s Issues 1989 - 2015</vt:lpstr>
      <vt:lpstr>Need for a Women’s Commission</vt:lpstr>
      <vt:lpstr>      PACWI Influenced Many Aspects of the University of Michigan</vt:lpstr>
      <vt:lpstr>Improvements Addressed Key Facets of Life</vt:lpstr>
      <vt:lpstr>Counseling person here</vt:lpstr>
      <vt:lpstr>Early Policy Victories</vt:lpstr>
      <vt:lpstr>Alex &amp; June Howard, First Year PACWI Members</vt:lpstr>
      <vt:lpstr> Early Initiatives Begun </vt:lpstr>
      <vt:lpstr>Status of Women Report Findings</vt:lpstr>
      <vt:lpstr>Michigan Agenda for Women: Leadership for a New Century</vt:lpstr>
      <vt:lpstr>Benefits of Ongoing Commission Work</vt:lpstr>
      <vt:lpstr>Expanding Work-Life Flexibility</vt:lpstr>
      <vt:lpstr>  Reflections on PACWI’s Drafting  of Modified Duties Policy for Graduate Students </vt:lpstr>
      <vt:lpstr>Increased Work-Life Flexibility for Staff</vt:lpstr>
      <vt:lpstr>Advocate for Transparency</vt:lpstr>
      <vt:lpstr>An Advocate for Staff</vt:lpstr>
      <vt:lpstr>Safety Initiatives</vt:lpstr>
      <vt:lpstr>PowerPoint Presentation</vt:lpstr>
      <vt:lpstr>PowerPoint Presentation</vt:lpstr>
      <vt:lpstr>Collaboration/Support of Other Groups</vt:lpstr>
      <vt:lpstr>Support for Diversity </vt:lpstr>
      <vt:lpstr>PowerPoint Presentation</vt:lpstr>
      <vt:lpstr>  Thank You!</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 Rachel</dc:creator>
  <cp:lastModifiedBy>Beth Sullivan</cp:lastModifiedBy>
  <cp:revision>52</cp:revision>
  <cp:lastPrinted>2015-04-17T04:44:37Z</cp:lastPrinted>
  <dcterms:created xsi:type="dcterms:W3CDTF">2015-04-17T00:44:37Z</dcterms:created>
  <dcterms:modified xsi:type="dcterms:W3CDTF">2015-04-17T15:49:31Z</dcterms:modified>
</cp:coreProperties>
</file>